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60" r:id="rId2"/>
    <p:sldId id="256" r:id="rId3"/>
    <p:sldId id="302" r:id="rId4"/>
    <p:sldId id="257" r:id="rId5"/>
    <p:sldId id="258" r:id="rId6"/>
    <p:sldId id="261" r:id="rId7"/>
    <p:sldId id="26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267" r:id="rId17"/>
    <p:sldId id="268" r:id="rId18"/>
    <p:sldId id="269" r:id="rId19"/>
    <p:sldId id="270" r:id="rId20"/>
    <p:sldId id="295" r:id="rId21"/>
    <p:sldId id="311" r:id="rId22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189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01EFB-A51C-4B70-8B74-2F29CCBDEEE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068B6-E6F4-4C9A-B6DA-95DAAD871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554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E4CEE-984D-4FE0-B15A-C2D32801A78C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273AC-4A2B-4E93-9569-33D24EA9F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070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54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.৩ মিনিট এর মাঝে</a:t>
            </a:r>
            <a:r>
              <a:rPr lang="bn-BD" baseline="0" dirty="0" smtClean="0"/>
              <a:t> কাজ শেষ করতে হবে এবং কে কী লিখল তা দুই এক জনের কাছ থেকে শুনতে হবে এর পর উত্তর বলতে হবে ।</a:t>
            </a:r>
            <a:r>
              <a:rPr lang="bn-BD" dirty="0" smtClean="0"/>
              <a:t>ছবি</a:t>
            </a:r>
            <a:r>
              <a:rPr lang="bn-BD" baseline="0" dirty="0" smtClean="0"/>
              <a:t> দেখে যেন বুঝতে পারে কী উত্তর হতে পারে এ জন্য এ ছবি দেওয়া। </a:t>
            </a:r>
            <a:r>
              <a:rPr lang="bn-BD" baseline="0" dirty="0" err="1" smtClean="0"/>
              <a:t>একজনের</a:t>
            </a:r>
            <a:r>
              <a:rPr lang="bn-BD" baseline="0" dirty="0" smtClean="0"/>
              <a:t> খাতা অন্যের মাধ্যমে মূল্যায়ন করে নেওয়া যেতে পারে।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62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/>
              <a:t>শিক্ষার্থীদের দ্বারা </a:t>
            </a:r>
            <a:r>
              <a:rPr lang="bn-BD" baseline="0" dirty="0" err="1" smtClean="0"/>
              <a:t>হাদিসটি</a:t>
            </a:r>
            <a:r>
              <a:rPr lang="bn-BD" baseline="0" dirty="0" smtClean="0"/>
              <a:t> পাঠ  করে নেওয়ার চেষ্টা করতে হবে । পরে শিক্ষক সুন্দর  করে </a:t>
            </a:r>
            <a:r>
              <a:rPr lang="bn-BD" baseline="0" dirty="0" err="1" smtClean="0"/>
              <a:t>হাদিসটি</a:t>
            </a:r>
            <a:r>
              <a:rPr lang="bn-BD" baseline="0" dirty="0" smtClean="0"/>
              <a:t> পাঠ করে শুনাবেন।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74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err="1" smtClean="0"/>
              <a:t>কুরআনের</a:t>
            </a:r>
            <a:r>
              <a:rPr lang="bn-BD" baseline="0" dirty="0" smtClean="0"/>
              <a:t> আয়াত শিক্ষার্থীদের দ্বারা </a:t>
            </a:r>
            <a:r>
              <a:rPr lang="bn-BD" baseline="0" dirty="0" err="1" smtClean="0"/>
              <a:t>তেলাওয়াত</a:t>
            </a:r>
            <a:r>
              <a:rPr lang="bn-BD" baseline="0" dirty="0" smtClean="0"/>
              <a:t> করে নেওয়ার চেষ্টা করতে হবে । পরে শিক্ষক বিশুদ্ধ  করে </a:t>
            </a:r>
            <a:r>
              <a:rPr lang="bn-BD" baseline="0" dirty="0" err="1" smtClean="0"/>
              <a:t>তেলাওয়াত</a:t>
            </a:r>
            <a:r>
              <a:rPr lang="bn-BD" baseline="0" dirty="0" smtClean="0"/>
              <a:t> করবেন।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84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দলে</a:t>
            </a:r>
            <a:r>
              <a:rPr lang="bn-BD" baseline="0" dirty="0" smtClean="0"/>
              <a:t> ভাগ করার ক্ষেত্রে আমার পরামর্শ </a:t>
            </a:r>
            <a:r>
              <a:rPr lang="bn-BD" baseline="0" dirty="0" err="1" smtClean="0"/>
              <a:t>ক্লাশ</a:t>
            </a:r>
            <a:r>
              <a:rPr lang="bn-BD" baseline="0" dirty="0" smtClean="0"/>
              <a:t> শুরুর আগে এটা করতে হবে এবং একজন </a:t>
            </a:r>
            <a:r>
              <a:rPr lang="bn-BD" baseline="0" dirty="0" err="1" smtClean="0"/>
              <a:t>দলনেতা</a:t>
            </a:r>
            <a:r>
              <a:rPr lang="bn-BD" baseline="0" dirty="0" smtClean="0"/>
              <a:t> নিযুক্ত করতে হবে। সেক্ষেত্রে প্রতি দলে সমান সংখ্যক শিক্ষার্থী রাখতে হবে এবং জোড় হতে হবে । যেমন ৪,৬,৮ ১০ জন। </a:t>
            </a:r>
            <a:r>
              <a:rPr lang="bn-BD" dirty="0" smtClean="0"/>
              <a:t>কাজ শেষে</a:t>
            </a:r>
            <a:r>
              <a:rPr lang="bn-BD" baseline="0" dirty="0" smtClean="0"/>
              <a:t> শিক্ষার্থীদের দ্বারা মূল্যায়ন করে নেওয়া যেতে পারে খাতা পরিবর্তনের মাধ্যমে । উত্তর যেমন হতে –মানুষের </a:t>
            </a:r>
            <a:r>
              <a:rPr lang="bn-BD" baseline="0" dirty="0" err="1" smtClean="0"/>
              <a:t>কিডনী</a:t>
            </a:r>
            <a:r>
              <a:rPr lang="bn-BD" baseline="0" dirty="0" smtClean="0"/>
              <a:t> নষ্ট হচ্ছে, ক্যান্সার হচ্ছে, সামাজিক </a:t>
            </a:r>
            <a:r>
              <a:rPr lang="bn-BD" baseline="0" dirty="0" err="1" smtClean="0"/>
              <a:t>বিশৃঙখলা</a:t>
            </a:r>
            <a:r>
              <a:rPr lang="bn-BD" baseline="0" dirty="0" smtClean="0"/>
              <a:t> সৃষ্টি হতে পারে।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16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শিক্ষার্থীদের</a:t>
            </a:r>
            <a:r>
              <a:rPr lang="bn-BD" baseline="0" dirty="0" smtClean="0"/>
              <a:t>  দ্বারা মাউস ক্লিক করে নেওয়ার মাধ্যমে উত্তর নেওয়ার চেষ্টা করতে হবে।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27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শিক্ষার্থীদের</a:t>
            </a:r>
            <a:r>
              <a:rPr lang="bn-BD" baseline="0" dirty="0" smtClean="0"/>
              <a:t>  দ্বারা মাউস ক্লিক করে নেওয়ার মাধ্যমে উত্তর নেওয়ার চেষ্টা করতে হবে।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32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</a:t>
            </a:r>
            <a:r>
              <a:rPr lang="bn-BD" baseline="0" dirty="0" smtClean="0"/>
              <a:t> শুধু আবহ সৃষ্টির জন্য । </a:t>
            </a:r>
            <a:r>
              <a:rPr lang="bn-BD" dirty="0" smtClean="0"/>
              <a:t>বাড়ির কাজ শিক্ষার্থীদের</a:t>
            </a:r>
            <a:r>
              <a:rPr lang="bn-BD" baseline="0" dirty="0" smtClean="0"/>
              <a:t> খাতায় লেখে নেওয়া </a:t>
            </a:r>
            <a:r>
              <a:rPr lang="bn-BD" baseline="0" dirty="0" err="1" smtClean="0"/>
              <a:t>নিশ্চত</a:t>
            </a:r>
            <a:r>
              <a:rPr lang="bn-BD" baseline="0" dirty="0" smtClean="0"/>
              <a:t> করতে হবে । আগামী দিন এই কাজ কয়েক জনের  দেখতে হবে এবং বাকি কাজ </a:t>
            </a:r>
            <a:r>
              <a:rPr lang="bn-BD" baseline="0" dirty="0" err="1" smtClean="0"/>
              <a:t>দলনেতার</a:t>
            </a:r>
            <a:r>
              <a:rPr lang="bn-BD" baseline="0" dirty="0" smtClean="0"/>
              <a:t> দ্বারা মূল্যায়ন করে নেওয়া যেতে পারে। 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87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28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err="1" smtClean="0"/>
              <a:t>সম্মানিত</a:t>
            </a:r>
            <a:r>
              <a:rPr lang="bn-BD" baseline="0" dirty="0" smtClean="0"/>
              <a:t> </a:t>
            </a:r>
            <a:r>
              <a:rPr lang="bn-BD" baseline="0" dirty="0" err="1" smtClean="0"/>
              <a:t>শিক্ষকমন্ডলী</a:t>
            </a:r>
            <a:r>
              <a:rPr lang="bn-BD" baseline="0" dirty="0" smtClean="0"/>
              <a:t> আপনারা ইচ্ছে করলে এই </a:t>
            </a:r>
            <a:r>
              <a:rPr lang="en-US" baseline="0" dirty="0" smtClean="0"/>
              <a:t>slide </a:t>
            </a:r>
            <a:r>
              <a:rPr lang="bn-BD" baseline="0" dirty="0" smtClean="0"/>
              <a:t>টি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করে রাখতে পারবেন।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করার পদ্ধতি হলো রিবন বার এর </a:t>
            </a:r>
            <a:r>
              <a:rPr lang="en-US" baseline="0" dirty="0" smtClean="0"/>
              <a:t>Slide Show </a:t>
            </a:r>
            <a:r>
              <a:rPr lang="bn-BD" baseline="0" dirty="0" smtClean="0"/>
              <a:t>তে ক্লিক করে </a:t>
            </a:r>
            <a:r>
              <a:rPr lang="en-US" baseline="0" dirty="0" smtClean="0"/>
              <a:t>Hide Slide </a:t>
            </a:r>
            <a:r>
              <a:rPr lang="bn-BD" baseline="0" dirty="0" smtClean="0"/>
              <a:t>এর উপর ক্লিক করলে </a:t>
            </a:r>
            <a:r>
              <a:rPr lang="en-US" baseline="0" dirty="0" smtClean="0"/>
              <a:t>hide </a:t>
            </a:r>
            <a:r>
              <a:rPr lang="bn-BD" baseline="0" dirty="0" smtClean="0"/>
              <a:t> হয়ে যাবে। এক্ষেত্রে </a:t>
            </a:r>
            <a:r>
              <a:rPr lang="en-US" baseline="0" dirty="0" smtClean="0"/>
              <a:t>f5 </a:t>
            </a:r>
            <a:r>
              <a:rPr lang="bn-BD" baseline="0" dirty="0" smtClean="0"/>
              <a:t>চেপে </a:t>
            </a:r>
            <a:r>
              <a:rPr lang="en-US" baseline="0" dirty="0" smtClean="0"/>
              <a:t>Slide Show </a:t>
            </a:r>
            <a:r>
              <a:rPr lang="bn-BD" baseline="0" dirty="0" smtClean="0"/>
              <a:t>করলে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করা </a:t>
            </a:r>
            <a:r>
              <a:rPr lang="en-US" baseline="0" dirty="0" smtClean="0"/>
              <a:t>page </a:t>
            </a:r>
            <a:r>
              <a:rPr lang="bn-BD" baseline="0" dirty="0" smtClean="0"/>
              <a:t>আর দেখা যাবে না। 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54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err="1" smtClean="0"/>
              <a:t>ক্যাপশন</a:t>
            </a:r>
            <a:r>
              <a:rPr lang="bn-BD" baseline="0" dirty="0" smtClean="0"/>
              <a:t> আসার আগে ছবি দেখে উত্তর নেওয়ার  চেষ্টা করতে হবে। </a:t>
            </a: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43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পাঠের</a:t>
            </a:r>
            <a:r>
              <a:rPr lang="bn-BD" baseline="0" dirty="0" smtClean="0"/>
              <a:t> শিরোনাম আসার আগে শিক্ষার্থীদের দ্বারা পাঠের শিরোনাম ঘোষণার চেষ্টা করতে হবে। পাঠ শিরোনাম বোর্ডে লিখতে হবে। </a:t>
            </a:r>
            <a:endParaRPr lang="en-US" dirty="0" smtClean="0"/>
          </a:p>
          <a:p>
            <a:endParaRPr lang="en-GB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76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/>
              <a:t>শিক্ষার্থীদের</a:t>
            </a:r>
            <a:r>
              <a:rPr lang="bn-BD" sz="1200" baseline="0" dirty="0" smtClean="0"/>
              <a:t>  দ্বারা </a:t>
            </a:r>
            <a:r>
              <a:rPr lang="bn-BD" sz="1200" baseline="0" dirty="0" err="1" smtClean="0"/>
              <a:t>শিখনফল</a:t>
            </a:r>
            <a:r>
              <a:rPr lang="bn-BD" sz="1200" baseline="0" dirty="0" smtClean="0"/>
              <a:t> পড়ে নেওয়া যেতে পারে । </a:t>
            </a:r>
            <a:r>
              <a:rPr lang="bn-BD" sz="1200" dirty="0" err="1" smtClean="0"/>
              <a:t>সম্মানিত</a:t>
            </a:r>
            <a:r>
              <a:rPr lang="bn-BD" sz="1200" baseline="0" dirty="0" smtClean="0"/>
              <a:t> </a:t>
            </a:r>
            <a:r>
              <a:rPr lang="bn-BD" sz="1200" baseline="0" dirty="0" err="1" smtClean="0"/>
              <a:t>শিক্ষকমন্ডলী</a:t>
            </a:r>
            <a:r>
              <a:rPr lang="bn-BD" sz="1200" baseline="0" dirty="0" smtClean="0"/>
              <a:t> আপনারা ইচ্ছে করলে এই </a:t>
            </a:r>
            <a:r>
              <a:rPr lang="en-US" sz="1200" baseline="0" dirty="0" smtClean="0"/>
              <a:t>slide </a:t>
            </a:r>
            <a:r>
              <a:rPr lang="bn-BD" sz="1200" baseline="0" dirty="0" smtClean="0"/>
              <a:t>টি </a:t>
            </a:r>
            <a:r>
              <a:rPr lang="en-US" sz="1200" baseline="0" dirty="0" smtClean="0"/>
              <a:t>Hide </a:t>
            </a:r>
            <a:r>
              <a:rPr lang="bn-BD" sz="1200" baseline="0" dirty="0" smtClean="0"/>
              <a:t>করে রাখতে পারবেন। </a:t>
            </a:r>
            <a:endParaRPr lang="en-US" sz="1200" dirty="0" smtClean="0"/>
          </a:p>
          <a:p>
            <a:endParaRPr lang="en-US" sz="12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33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err="1" smtClean="0"/>
              <a:t>ক্যাপশন</a:t>
            </a:r>
            <a:r>
              <a:rPr lang="bn-BD" baseline="0" dirty="0" smtClean="0"/>
              <a:t> আসার আগে ছবি দেখে উত্তর নেওয়ার  চেষ্টা করতে হবে। </a:t>
            </a: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2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err="1" smtClean="0"/>
              <a:t>ক্যাপশন</a:t>
            </a:r>
            <a:r>
              <a:rPr lang="bn-BD" baseline="0" dirty="0" smtClean="0"/>
              <a:t> আসার আগে ছবি দেখে উত্তর নেওয়ার  চেষ্টা করতে হবে। </a:t>
            </a: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66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err="1" smtClean="0"/>
              <a:t>ক্যাপশন</a:t>
            </a:r>
            <a:r>
              <a:rPr lang="bn-BD" baseline="0" dirty="0" smtClean="0"/>
              <a:t> আসার আগে ছবি দেখে উত্তর নেওয়ার  চেষ্টা করতে হবে। </a:t>
            </a: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09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err="1" smtClean="0"/>
              <a:t>ক্যাপশন</a:t>
            </a:r>
            <a:r>
              <a:rPr lang="bn-BD" baseline="0" dirty="0" smtClean="0"/>
              <a:t> আসার আগে ছবি দেখে উত্তর নেওয়ার  চেষ্টা করতে হবে। </a:t>
            </a: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13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1FA3-FF7B-4E58-AD11-9CCE86F20D84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7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7B9B-6543-42AB-BE9F-0AEE4A5B1980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5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335-FC5E-4A2A-B73E-17EA6B213B9C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27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4351-FD51-4E67-8C85-8ECE1CFCA79F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7FE5-16A3-451D-AE47-C63F7E80568D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6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6C7-B7CB-4646-9418-56F6CA52D9C5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8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D952-69A0-428B-8C07-43B2066FAD3C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F5A68-1570-4377-9828-7229E21FE602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6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805" l="1802" r="95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4" y="123096"/>
            <a:ext cx="1481728" cy="150842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0980" y="6394080"/>
            <a:ext cx="2548723" cy="372161"/>
          </a:xfrm>
          <a:ln w="28575">
            <a:solidFill>
              <a:srgbClr val="00B050"/>
            </a:solidFill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+mj-lt"/>
                <a:cs typeface="NikoshBAN" panose="02000000000000000000" pitchFamily="2" charset="0"/>
              </a:defRPr>
            </a:lvl1pPr>
          </a:lstStyle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5576" y="6386731"/>
            <a:ext cx="422030" cy="386861"/>
          </a:xfrm>
          <a:ln w="38100">
            <a:solidFill>
              <a:srgbClr val="00B050"/>
            </a:solidFill>
          </a:ln>
        </p:spPr>
        <p:txBody>
          <a:bodyPr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B6C7F854-B571-47C3-B81D-C3C225D692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 userDrawn="1"/>
        </p:nvSpPr>
        <p:spPr>
          <a:xfrm>
            <a:off x="3066760" y="6358595"/>
            <a:ext cx="576775" cy="429066"/>
          </a:xfrm>
          <a:prstGeom prst="actionButtonBackPrevious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 userDrawn="1"/>
        </p:nvSpPr>
        <p:spPr>
          <a:xfrm>
            <a:off x="3713872" y="6358596"/>
            <a:ext cx="506437" cy="443132"/>
          </a:xfrm>
          <a:prstGeom prst="actionButtonHom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7" name="Action Button: Information 6">
            <a:hlinkClick r:id="" action="ppaction://hlinkshowjump?jump=endshow" highlightClick="1"/>
          </p:cNvPr>
          <p:cNvSpPr/>
          <p:nvPr userDrawn="1"/>
        </p:nvSpPr>
        <p:spPr>
          <a:xfrm>
            <a:off x="4318777" y="6358596"/>
            <a:ext cx="506437" cy="457200"/>
          </a:xfrm>
          <a:prstGeom prst="actionButtonInformation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 userDrawn="1"/>
        </p:nvSpPr>
        <p:spPr>
          <a:xfrm>
            <a:off x="4895564" y="6344530"/>
            <a:ext cx="548640" cy="485334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354" y="-1554"/>
            <a:ext cx="74246" cy="631718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 userDrawn="1"/>
        </p:nvGrpSpPr>
        <p:grpSpPr>
          <a:xfrm>
            <a:off x="0" y="44323"/>
            <a:ext cx="9137357" cy="6271304"/>
            <a:chOff x="-556065" y="703385"/>
            <a:chExt cx="9137357" cy="5609688"/>
          </a:xfrm>
        </p:grpSpPr>
        <p:cxnSp>
          <p:nvCxnSpPr>
            <p:cNvPr id="11" name="Straight Connector 10"/>
            <p:cNvCxnSpPr/>
            <p:nvPr userDrawn="1"/>
          </p:nvCxnSpPr>
          <p:spPr>
            <a:xfrm flipH="1">
              <a:off x="8525022" y="703385"/>
              <a:ext cx="28136" cy="5598941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-556065" y="703385"/>
              <a:ext cx="9137357" cy="0"/>
            </a:xfrm>
            <a:prstGeom prst="line">
              <a:avLst/>
            </a:prstGeom>
            <a:ln w="76200">
              <a:solidFill>
                <a:srgbClr val="00B050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-481819" y="6302326"/>
              <a:ext cx="9034976" cy="10747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 userDrawn="1"/>
        </p:nvSpPr>
        <p:spPr>
          <a:xfrm>
            <a:off x="5514554" y="6404316"/>
            <a:ext cx="2994446" cy="3657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মোঃ সাইফুল ইসলাম, </a:t>
            </a:r>
            <a:r>
              <a:rPr lang="bn-BD" sz="1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</a:t>
            </a:r>
            <a:r>
              <a:rPr lang="bn-BD" sz="1600" baseline="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শিক্ষক </a:t>
            </a:r>
            <a:endParaRPr lang="en-US" sz="2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73" l="1802" r="95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16843" y="4729763"/>
            <a:ext cx="1481728" cy="15084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73" l="1802" r="95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756" y="4736388"/>
            <a:ext cx="1481728" cy="15084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73" l="1802" r="95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8189" y="39756"/>
            <a:ext cx="1662803" cy="150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5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allAtOnce" animBg="1"/>
      <p:bldP spid="16" grpId="1" uiExpand="1" build="allAtOnce" animBg="1"/>
    </p:bldLst>
  </p:timing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28DC8-AAB4-49C2-9DBD-8A68BA9DAD14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0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BD6C7-43CC-41C8-BAA3-51C11047C9E7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77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C8ED4-7BD2-4EC7-81A4-C5066E6F75C1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7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hyperlink" Target="http://en.savefrom.net/#url=http://youtube.com/watch?v=9icrZC1f3II&amp;utm_source=youtube.com&amp;utm_medium=short_domains&amp;utm_campaign=www.ssyoutube.com" TargetMode="External"/><Relationship Id="rId5" Type="http://schemas.openxmlformats.org/officeDocument/2006/relationships/image" Target="../media/image23.tmp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Cloud 5"/>
          <p:cNvSpPr/>
          <p:nvPr/>
        </p:nvSpPr>
        <p:spPr>
          <a:xfrm>
            <a:off x="669701" y="745492"/>
            <a:ext cx="7747906" cy="538787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just"/>
            <a:r>
              <a:rPr lang="en-US" sz="2800" dirty="0" err="1"/>
              <a:t>এই</a:t>
            </a:r>
            <a:r>
              <a:rPr lang="en-US" sz="2800" dirty="0"/>
              <a:t> </a:t>
            </a:r>
            <a:r>
              <a:rPr lang="bn-BD" sz="2800" dirty="0"/>
              <a:t>কন্টেন্টটি </a:t>
            </a:r>
            <a:r>
              <a:rPr lang="en-US" sz="2800" dirty="0"/>
              <a:t> </a:t>
            </a:r>
            <a:r>
              <a:rPr lang="en-US" sz="2800" dirty="0" err="1"/>
              <a:t>শ্রে</a:t>
            </a:r>
            <a:r>
              <a:rPr lang="bn-BD" sz="2800" dirty="0"/>
              <a:t>ণি </a:t>
            </a:r>
            <a:r>
              <a:rPr lang="en-US" sz="2800" dirty="0" err="1"/>
              <a:t>কক্ষে</a:t>
            </a:r>
            <a:r>
              <a:rPr lang="en-US" sz="2800" dirty="0"/>
              <a:t> </a:t>
            </a:r>
            <a:r>
              <a:rPr lang="en-US" sz="2800" dirty="0" err="1"/>
              <a:t>উপস্থাপনের</a:t>
            </a:r>
            <a:r>
              <a:rPr lang="en-US" sz="2800" dirty="0"/>
              <a:t> </a:t>
            </a:r>
            <a:r>
              <a:rPr lang="en-US" sz="2800" dirty="0" err="1"/>
              <a:t>সময়</a:t>
            </a:r>
            <a:r>
              <a:rPr lang="en-US" sz="2800" dirty="0"/>
              <a:t> </a:t>
            </a:r>
            <a:r>
              <a:rPr lang="bn-BD" sz="2800" dirty="0"/>
              <a:t>কিছু</a:t>
            </a:r>
            <a:r>
              <a:rPr lang="en-US" sz="2800" dirty="0"/>
              <a:t> </a:t>
            </a:r>
            <a:r>
              <a:rPr lang="bn-BD" sz="2800" dirty="0"/>
              <a:t>নির্দেশনা</a:t>
            </a:r>
            <a:r>
              <a:rPr lang="en-US" sz="2800" dirty="0"/>
              <a:t> </a:t>
            </a:r>
            <a:r>
              <a:rPr lang="bn-BD" sz="2800" dirty="0"/>
              <a:t>প্রয়োজনীয়</a:t>
            </a:r>
            <a:r>
              <a:rPr lang="en-US" sz="2800" dirty="0"/>
              <a:t> </a:t>
            </a:r>
            <a:r>
              <a:rPr lang="en-US" sz="2800" dirty="0" err="1"/>
              <a:t>স্লাইডের</a:t>
            </a:r>
            <a:r>
              <a:rPr lang="en-US" sz="2800" dirty="0"/>
              <a:t> slide</a:t>
            </a:r>
            <a:r>
              <a:rPr lang="bn-BD" sz="2800" dirty="0"/>
              <a:t> </a:t>
            </a:r>
            <a:r>
              <a:rPr lang="en-US" sz="2800" dirty="0"/>
              <a:t>note এ </a:t>
            </a:r>
            <a:r>
              <a:rPr lang="en-US" sz="2800" dirty="0" err="1"/>
              <a:t>সংযোজন</a:t>
            </a:r>
            <a:r>
              <a:rPr lang="en-US" sz="2800" dirty="0"/>
              <a:t> </a:t>
            </a:r>
            <a:r>
              <a:rPr lang="en-US" sz="2800" dirty="0" err="1"/>
              <a:t>করা</a:t>
            </a:r>
            <a:r>
              <a:rPr lang="en-US" sz="2800" dirty="0"/>
              <a:t> </a:t>
            </a:r>
            <a:r>
              <a:rPr lang="en-US" sz="2800" dirty="0" err="1"/>
              <a:t>হয়েছে</a:t>
            </a:r>
            <a:r>
              <a:rPr lang="en-US" sz="2800" dirty="0"/>
              <a:t>। </a:t>
            </a:r>
            <a:r>
              <a:rPr lang="en-US" sz="2800" dirty="0" err="1"/>
              <a:t>আশা</a:t>
            </a:r>
            <a:r>
              <a:rPr lang="en-US" sz="2800" dirty="0"/>
              <a:t> </a:t>
            </a:r>
            <a:r>
              <a:rPr lang="en-US" sz="2800" dirty="0" err="1"/>
              <a:t>করি</a:t>
            </a:r>
            <a:r>
              <a:rPr lang="en-US" sz="2800" dirty="0"/>
              <a:t> </a:t>
            </a:r>
            <a:r>
              <a:rPr lang="en-US" sz="2800" dirty="0" err="1"/>
              <a:t>সম্মানিত</a:t>
            </a:r>
            <a:r>
              <a:rPr lang="bn-BD" sz="2800" dirty="0"/>
              <a:t> </a:t>
            </a:r>
            <a:r>
              <a:rPr lang="en-US" sz="2800" dirty="0" err="1"/>
              <a:t>শিক্ষক</a:t>
            </a:r>
            <a:r>
              <a:rPr lang="bn-BD" sz="2800" dirty="0"/>
              <a:t>মণ্ডলী</a:t>
            </a:r>
            <a:r>
              <a:rPr lang="en-US" sz="2800" dirty="0"/>
              <a:t> </a:t>
            </a:r>
            <a:r>
              <a:rPr lang="en-US" sz="2800" dirty="0" err="1"/>
              <a:t>পাঠটি</a:t>
            </a:r>
            <a:r>
              <a:rPr lang="en-US" sz="2800" dirty="0"/>
              <a:t> </a:t>
            </a:r>
            <a:r>
              <a:rPr lang="en-US" sz="2800" dirty="0" err="1"/>
              <a:t>উপস্থাপনের</a:t>
            </a:r>
            <a:r>
              <a:rPr lang="en-US" sz="2800" dirty="0"/>
              <a:t> </a:t>
            </a:r>
            <a:r>
              <a:rPr lang="en-US" sz="2800" dirty="0" err="1"/>
              <a:t>পূর্বে</a:t>
            </a:r>
            <a:r>
              <a:rPr lang="en-US" sz="2800" dirty="0"/>
              <a:t> </a:t>
            </a:r>
            <a:r>
              <a:rPr lang="en-US" sz="2800" dirty="0" err="1"/>
              <a:t>উল্লেখিত</a:t>
            </a:r>
            <a:r>
              <a:rPr lang="en-US" sz="2800" dirty="0"/>
              <a:t> note</a:t>
            </a:r>
            <a:r>
              <a:rPr lang="bn-BD" sz="2800" dirty="0"/>
              <a:t> </a:t>
            </a:r>
            <a:r>
              <a:rPr lang="en-US" sz="2800" dirty="0" err="1"/>
              <a:t>দেখে</a:t>
            </a:r>
            <a:r>
              <a:rPr lang="en-US" sz="2800" dirty="0"/>
              <a:t> </a:t>
            </a:r>
            <a:r>
              <a:rPr lang="bn-BD" sz="2800" dirty="0"/>
              <a:t>নিবেন</a:t>
            </a:r>
            <a:r>
              <a:rPr lang="en-US" sz="2800" dirty="0"/>
              <a:t>।</a:t>
            </a:r>
            <a:r>
              <a:rPr lang="bn-BD" sz="2800" dirty="0"/>
              <a:t> এছাড়াও শিক্ষকমণ্ডলী </a:t>
            </a:r>
            <a:r>
              <a:rPr lang="en-US" sz="2800" dirty="0"/>
              <a:t> </a:t>
            </a:r>
            <a:r>
              <a:rPr lang="bn-BD" sz="2800" dirty="0"/>
              <a:t> প্রয়োজনবোধে তার নিজস্ব কৌশল প্রয়োগ করতে পারবেন ।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f5</a:t>
            </a:r>
            <a:r>
              <a:rPr lang="en-US" sz="2800" dirty="0"/>
              <a:t> </a:t>
            </a:r>
            <a:r>
              <a:rPr lang="bn-BD" sz="2800" dirty="0"/>
              <a:t>চেপে পাঠ উপস্থাপন শুরু করবেন</a:t>
            </a:r>
            <a:r>
              <a:rPr lang="bn-BD" sz="2800" dirty="0" smtClean="0"/>
              <a:t>।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69701" y="229235"/>
            <a:ext cx="799260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bn-BD" sz="2400" dirty="0"/>
              <a:t>এই স্লাইডটি সম্মানিত শিক্ষকমণ্ডলীর জন্য, বিধায় স্লাইডটি হাইড করে রাখা হয়েছে।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189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0745" y="596872"/>
            <a:ext cx="8098692" cy="646331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571500" lvl="0" indent="-57150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bn-BD" sz="4000" dirty="0"/>
              <a:t>আল্লাহ তাআলার সত্তার সাথে শিরক </a:t>
            </a:r>
            <a:r>
              <a:rPr lang="bn-BD" sz="4000" dirty="0" smtClean="0"/>
              <a:t>করা হলো- </a:t>
            </a:r>
            <a:endParaRPr lang="en-GB" sz="4000" dirty="0"/>
          </a:p>
        </p:txBody>
      </p:sp>
      <p:sp>
        <p:nvSpPr>
          <p:cNvPr id="5" name="Rectangle 4"/>
          <p:cNvSpPr/>
          <p:nvPr/>
        </p:nvSpPr>
        <p:spPr>
          <a:xfrm>
            <a:off x="99536" y="5225099"/>
            <a:ext cx="90444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4000" dirty="0"/>
              <a:t>আল্লাহ তাআলার </a:t>
            </a:r>
            <a:r>
              <a:rPr lang="bn-BD" sz="4000" dirty="0" smtClean="0"/>
              <a:t>পিতা, পুত্র ও স্ত্রী আছে এমন বিশ্বাস করা 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3039"/>
            <a:ext cx="4100512" cy="3243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06" y="1432728"/>
            <a:ext cx="4421274" cy="325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9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6844" y="596870"/>
            <a:ext cx="8515473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bn-BD" sz="4000" dirty="0"/>
              <a:t>আল্লাহ তাআলার গুণাবলিতে অংশীদার </a:t>
            </a:r>
            <a:r>
              <a:rPr lang="bn-BD" sz="4000" dirty="0" smtClean="0"/>
              <a:t>করা হলো- </a:t>
            </a:r>
            <a:endParaRPr lang="en-GB" sz="4000" dirty="0"/>
          </a:p>
        </p:txBody>
      </p:sp>
      <p:sp>
        <p:nvSpPr>
          <p:cNvPr id="5" name="Rectangle 4"/>
          <p:cNvSpPr/>
          <p:nvPr/>
        </p:nvSpPr>
        <p:spPr>
          <a:xfrm>
            <a:off x="605569" y="4817669"/>
            <a:ext cx="7939994" cy="604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600" dirty="0" smtClean="0"/>
              <a:t>সৃষ্টিকর্তা একজন না মেনে একাধিক সৃষ্টিকর্তা মনে করা </a:t>
            </a:r>
            <a:endParaRPr lang="en-GB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3" y="1387211"/>
            <a:ext cx="3833507" cy="3312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r="17329"/>
          <a:stretch/>
        </p:blipFill>
        <p:spPr>
          <a:xfrm>
            <a:off x="4531070" y="1382120"/>
            <a:ext cx="4217145" cy="33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9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5869" y="665109"/>
            <a:ext cx="8255786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bn-BD" sz="4000" dirty="0"/>
              <a:t>আল্লাহ তাআলার ইবাদতে অংশীদার </a:t>
            </a:r>
            <a:r>
              <a:rPr lang="bn-BD" sz="4000" dirty="0" smtClean="0"/>
              <a:t>করা হলো-  </a:t>
            </a:r>
            <a:endParaRPr lang="en-GB" sz="4000" dirty="0"/>
          </a:p>
        </p:txBody>
      </p:sp>
      <p:sp>
        <p:nvSpPr>
          <p:cNvPr id="5" name="Rectangle 4"/>
          <p:cNvSpPr/>
          <p:nvPr/>
        </p:nvSpPr>
        <p:spPr>
          <a:xfrm>
            <a:off x="5872432" y="4760814"/>
            <a:ext cx="2416047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4000" dirty="0" smtClean="0"/>
              <a:t>মূর্তি</a:t>
            </a:r>
            <a:r>
              <a:rPr lang="bn-IN" sz="4000" dirty="0" smtClean="0"/>
              <a:t>পূ</a:t>
            </a:r>
            <a:r>
              <a:rPr lang="bn-BD" sz="4000" dirty="0" smtClean="0"/>
              <a:t>জা করা 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1" y="1555852"/>
            <a:ext cx="4331779" cy="3132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1541978"/>
            <a:ext cx="4070278" cy="31324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56372" y="4789389"/>
            <a:ext cx="24160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000" dirty="0" smtClean="0"/>
              <a:t>অগ্নি</a:t>
            </a:r>
            <a:r>
              <a:rPr lang="bn-IN" sz="4000" dirty="0" smtClean="0"/>
              <a:t>পূ</a:t>
            </a:r>
            <a:r>
              <a:rPr lang="bn-BD" sz="4000" dirty="0" smtClean="0"/>
              <a:t>জা </a:t>
            </a:r>
            <a:r>
              <a:rPr lang="bn-BD" sz="4000" dirty="0"/>
              <a:t>করা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65184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Date Placeholder 1"/>
          <p:cNvSpPr txBox="1">
            <a:spLocks/>
          </p:cNvSpPr>
          <p:nvPr/>
        </p:nvSpPr>
        <p:spPr>
          <a:xfrm>
            <a:off x="914400" y="6324600"/>
            <a:ext cx="1600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9pPr>
          </a:lstStyle>
          <a:p>
            <a:endParaRPr lang="en-US" dirty="0"/>
          </a:p>
        </p:txBody>
      </p:sp>
      <p:sp>
        <p:nvSpPr>
          <p:cNvPr id="10" name="Date Placeholder 1"/>
          <p:cNvSpPr txBox="1">
            <a:spLocks/>
          </p:cNvSpPr>
          <p:nvPr/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769703" y="232737"/>
            <a:ext cx="3200400" cy="68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5400" dirty="0" smtClean="0"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একক কাজ</a:t>
            </a:r>
            <a:endParaRPr lang="en-US" sz="5400" dirty="0"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14094" y="4384632"/>
            <a:ext cx="7315255" cy="136686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>
              <a:buFont typeface="Wingdings" panose="05000000000000000000" pitchFamily="2" charset="2"/>
              <a:buChar char="v"/>
              <a:defRPr/>
            </a:pPr>
            <a:r>
              <a:rPr lang="bn-BD" sz="3600" dirty="0" smtClean="0">
                <a:solidFill>
                  <a:schemeClr val="tx1"/>
                </a:solidFill>
              </a:rPr>
              <a:t>তাওহীদের বিপরীত কাজকে কী বলে? </a:t>
            </a:r>
          </a:p>
          <a:p>
            <a:pPr marL="571500" indent="-571500">
              <a:buFont typeface="Wingdings" panose="05000000000000000000" pitchFamily="2" charset="2"/>
              <a:buChar char="v"/>
              <a:defRPr/>
            </a:pPr>
            <a:r>
              <a:rPr lang="bn-BD" sz="3600" dirty="0" smtClean="0">
                <a:solidFill>
                  <a:schemeClr val="tx1"/>
                </a:solidFill>
              </a:rPr>
              <a:t>মুশরিক কাকে বলে ? 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6" name="24-Point Star 15"/>
          <p:cNvSpPr/>
          <p:nvPr/>
        </p:nvSpPr>
        <p:spPr>
          <a:xfrm>
            <a:off x="6241852" y="1874489"/>
            <a:ext cx="2376488" cy="2245270"/>
          </a:xfrm>
          <a:prstGeom prst="star24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</a:rPr>
              <a:t>৫ মিনিট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6381631" y="419100"/>
            <a:ext cx="2096930" cy="121443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</a:rPr>
              <a:t>সময়</a:t>
            </a:r>
            <a:endParaRPr lang="en-US" sz="3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668" y="1205088"/>
            <a:ext cx="4824132" cy="3198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721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990351" y="221623"/>
            <a:ext cx="3553323" cy="526358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শিরকের কুফল</a:t>
            </a:r>
            <a:endParaRPr lang="en-US" sz="5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52" y="4848979"/>
            <a:ext cx="5555647" cy="7670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66718" y="4177520"/>
            <a:ext cx="5294004" cy="45720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শিরক হলো জঘন্যতম অপরাধ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00151" y="5134728"/>
            <a:ext cx="5827595" cy="45720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 সম্পর্কে আল্লাহ তায়ালা বলেন- 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6" y="1017533"/>
            <a:ext cx="4080894" cy="28972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09" y="1017534"/>
            <a:ext cx="4117555" cy="28743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3199" y="5030265"/>
            <a:ext cx="90108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অর্থ- “নিশ্চয় শিরক চরম যুলুম।’’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সুরা- লোকমান, আয়াত-১৩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1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928724" y="199772"/>
            <a:ext cx="3640314" cy="681049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শিরকের</a:t>
            </a:r>
            <a:r>
              <a:rPr lang="bn-BD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পরিণতি</a:t>
            </a:r>
            <a:endParaRPr lang="en-US" sz="4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2739" r="4350" b="19321"/>
          <a:stretch/>
        </p:blipFill>
        <p:spPr>
          <a:xfrm>
            <a:off x="274825" y="3334072"/>
            <a:ext cx="8567484" cy="7615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5844" y="908472"/>
            <a:ext cx="640080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এসো আমরা একটি ভিডিও দেখি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Action Button: Movie 6">
            <a:hlinkClick r:id="rId6" highlightClick="1"/>
          </p:cNvPr>
          <p:cNvSpPr/>
          <p:nvPr/>
        </p:nvSpPr>
        <p:spPr>
          <a:xfrm>
            <a:off x="3500033" y="1748215"/>
            <a:ext cx="1583971" cy="735465"/>
          </a:xfrm>
          <a:prstGeom prst="actionButtonMovi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solidFill>
                  <a:srgbClr val="FF0000"/>
                </a:solidFill>
              </a:rPr>
              <a:t>এখানে ক্লিক করুন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6" y="4080749"/>
            <a:ext cx="8846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অর্থ- “নিশ্চয় আল্লাহ তাঁর সাথে শিরক করার অপরাধ ক্ষমা করেন না। তা ব্যতীত অন্য যেকোন পাপ যাকে ইচ্ছা ক্ষমা করেন।” (সূরা আন নিসা, আয়াত-১১৬)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828" y="2861504"/>
            <a:ext cx="8794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শিরকের পরিণতি সম্পর্কে আল্লাহ তায়ালা বলেন-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Firoun Did Bod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441" end="38796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86149" y="1557337"/>
            <a:ext cx="1771649" cy="13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8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6" grpId="0"/>
      <p:bldP spid="7" grpId="0" animBg="1"/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9035" y="4679577"/>
            <a:ext cx="8152953" cy="1385047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571500" indent="-571500" algn="just">
              <a:buFont typeface="Wingdings" pitchFamily="2" charset="2"/>
              <a:buChar char="v"/>
              <a:defRPr/>
            </a:pPr>
            <a:r>
              <a:rPr lang="bn-BD" sz="4000" b="1" dirty="0" smtClean="0">
                <a:solidFill>
                  <a:schemeClr val="tx1"/>
                </a:solidFill>
                <a:effectLst/>
              </a:rPr>
              <a:t>‘উপরোক্ত চিত্রের আলোকে শিরকের ক্ষতিকর দিকগুলো আলোচনা কর</a:t>
            </a:r>
            <a:r>
              <a:rPr lang="bn-BD" sz="4000" b="1" dirty="0" smtClean="0">
                <a:solidFill>
                  <a:schemeClr val="tx1"/>
                </a:solidFill>
                <a:effectLst/>
              </a:rPr>
              <a:t>।</a:t>
            </a:r>
            <a:r>
              <a:rPr lang="bn-IN" sz="4000" b="1" dirty="0" smtClean="0">
                <a:solidFill>
                  <a:schemeClr val="tx1"/>
                </a:solidFill>
              </a:rPr>
              <a:t>’</a:t>
            </a:r>
            <a:r>
              <a:rPr lang="bn-BD" sz="4000" b="1" dirty="0" smtClean="0">
                <a:solidFill>
                  <a:schemeClr val="tx1"/>
                </a:solidFill>
                <a:effectLst/>
              </a:rPr>
              <a:t>   </a:t>
            </a:r>
            <a:endParaRPr lang="en-US" sz="4000" b="1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1947" y="366028"/>
            <a:ext cx="6584242" cy="609600"/>
          </a:xfrm>
          <a:prstGeom prst="rect">
            <a:avLst/>
          </a:prstGeom>
          <a:noFill/>
          <a:ln/>
          <a:effectLst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bn-BD" sz="4400" b="1" dirty="0">
                <a:solidFill>
                  <a:schemeClr val="tx1"/>
                </a:solidFill>
              </a:rPr>
              <a:t>প্রতিটি </a:t>
            </a:r>
            <a:r>
              <a:rPr lang="bn-BD" sz="4400" b="1" dirty="0" smtClean="0">
                <a:solidFill>
                  <a:schemeClr val="tx1"/>
                </a:solidFill>
              </a:rPr>
              <a:t>দলে </a:t>
            </a:r>
            <a:r>
              <a:rPr lang="en-US" sz="4400" b="1" dirty="0" err="1" smtClean="0">
                <a:solidFill>
                  <a:schemeClr val="tx1"/>
                </a:solidFill>
              </a:rPr>
              <a:t>যেকো</a:t>
            </a:r>
            <a:r>
              <a:rPr lang="bn-IN" sz="4400" b="1" dirty="0" smtClean="0">
                <a:solidFill>
                  <a:schemeClr val="tx1"/>
                </a:solidFill>
              </a:rPr>
              <a:t>নো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একজন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লে</a:t>
            </a:r>
            <a:r>
              <a:rPr lang="bn-BD" sz="4400" b="1" dirty="0" smtClean="0">
                <a:solidFill>
                  <a:schemeClr val="tx1"/>
                </a:solidFill>
              </a:rPr>
              <a:t>খবে 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942360" y="1646432"/>
            <a:ext cx="2125246" cy="794110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chemeClr val="tx1"/>
                </a:solidFill>
              </a:rPr>
              <a:t>দলীয় কাজ 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1" name="24-Point Star 10"/>
          <p:cNvSpPr/>
          <p:nvPr/>
        </p:nvSpPr>
        <p:spPr>
          <a:xfrm>
            <a:off x="7113493" y="2945175"/>
            <a:ext cx="1815353" cy="1378857"/>
          </a:xfrm>
          <a:prstGeom prst="star24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F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</a:rPr>
              <a:t>৭+৫ মিনিট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76" y="1154157"/>
            <a:ext cx="5816600" cy="334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/>
          <a:stretch/>
        </p:blipFill>
        <p:spPr>
          <a:xfrm>
            <a:off x="7586662" y="1685925"/>
            <a:ext cx="1400175" cy="14198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/>
          <a:stretch/>
        </p:blipFill>
        <p:spPr>
          <a:xfrm>
            <a:off x="7734680" y="4243389"/>
            <a:ext cx="1297675" cy="130016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fld id="{B6C7F854-B571-47C3-B81D-C3C225D692F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1525" y="3416500"/>
            <a:ext cx="8560988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>
              <a:buFont typeface="Wingdings" pitchFamily="2" charset="2"/>
              <a:buChar char="v"/>
              <a:defRPr/>
            </a:pPr>
            <a:r>
              <a:rPr lang="bn-BD" sz="3600" dirty="0" smtClean="0">
                <a:solidFill>
                  <a:schemeClr val="tx1"/>
                </a:solidFill>
              </a:rPr>
              <a:t>‘নিশ্চয়ই শিরক চরম </a:t>
            </a:r>
            <a:r>
              <a:rPr lang="bn-BD" sz="3600" dirty="0" smtClean="0">
                <a:solidFill>
                  <a:schemeClr val="tx1"/>
                </a:solidFill>
              </a:rPr>
              <a:t>যুলুম</a:t>
            </a:r>
            <a:r>
              <a:rPr lang="bn-IN" sz="3600" dirty="0" smtClean="0">
                <a:solidFill>
                  <a:schemeClr val="tx1"/>
                </a:solidFill>
              </a:rPr>
              <a:t>।</a:t>
            </a:r>
            <a:r>
              <a:rPr lang="bn-BD" sz="3600" dirty="0" smtClean="0">
                <a:solidFill>
                  <a:schemeClr val="tx1"/>
                </a:solidFill>
              </a:rPr>
              <a:t>’- </a:t>
            </a:r>
            <a:r>
              <a:rPr lang="bn-BD" sz="3600" dirty="0" smtClean="0">
                <a:solidFill>
                  <a:schemeClr val="tx1"/>
                </a:solidFill>
              </a:rPr>
              <a:t>কোন সূরায় বলা হয়েছে?</a:t>
            </a:r>
            <a:endParaRPr lang="bn-BD" sz="36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99602" y="342947"/>
            <a:ext cx="4000500" cy="558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bn-BD" sz="4400" dirty="0" smtClean="0">
                <a:solidFill>
                  <a:schemeClr val="tx1"/>
                </a:solidFill>
              </a:rPr>
              <a:t>সঠিক উত্তরে ক্লিক কর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6360" y="2033987"/>
            <a:ext cx="2318840" cy="59377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4400" dirty="0">
                <a:solidFill>
                  <a:schemeClr val="tx1"/>
                </a:solidFill>
              </a:rPr>
              <a:t>খ</a:t>
            </a:r>
            <a:r>
              <a:rPr lang="bn-BD" sz="4400" dirty="0" smtClean="0">
                <a:solidFill>
                  <a:schemeClr val="tx1"/>
                </a:solidFill>
              </a:rPr>
              <a:t>। পাঁচ</a:t>
            </a:r>
            <a:endParaRPr lang="bn-BD" sz="4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19251" y="5055479"/>
            <a:ext cx="2689616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200" dirty="0" smtClean="0">
                <a:solidFill>
                  <a:schemeClr val="tx1"/>
                </a:solidFill>
              </a:rPr>
              <a:t>ঘ।</a:t>
            </a:r>
            <a:r>
              <a:rPr lang="bn-IN" sz="3200" dirty="0" smtClean="0">
                <a:solidFill>
                  <a:schemeClr val="tx1"/>
                </a:solidFill>
              </a:rPr>
              <a:t> </a:t>
            </a:r>
            <a:r>
              <a:rPr lang="bn-BD" sz="3200" dirty="0" smtClean="0">
                <a:solidFill>
                  <a:schemeClr val="tx1"/>
                </a:solidFill>
              </a:rPr>
              <a:t>আল ইমরান</a:t>
            </a:r>
            <a:endParaRPr lang="bn-BD" sz="3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7250" y="2672971"/>
            <a:ext cx="2588813" cy="5840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4800" dirty="0">
                <a:solidFill>
                  <a:schemeClr val="tx1"/>
                </a:solidFill>
              </a:rPr>
              <a:t> গ</a:t>
            </a:r>
            <a:r>
              <a:rPr lang="bn-BD" sz="4800" dirty="0" smtClean="0">
                <a:solidFill>
                  <a:schemeClr val="tx1"/>
                </a:solidFill>
              </a:rPr>
              <a:t>।</a:t>
            </a:r>
            <a:r>
              <a:rPr lang="bn-BD" sz="4800" dirty="0">
                <a:solidFill>
                  <a:schemeClr val="tx1"/>
                </a:solidFill>
              </a:rPr>
              <a:t> </a:t>
            </a:r>
            <a:r>
              <a:rPr lang="bn-BD" sz="4800" dirty="0" smtClean="0">
                <a:solidFill>
                  <a:schemeClr val="tx1"/>
                </a:solidFill>
              </a:rPr>
              <a:t>দুই</a:t>
            </a:r>
            <a:endParaRPr lang="bn-BD" sz="28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7252" y="2041995"/>
            <a:ext cx="2617386" cy="5759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4800" dirty="0">
                <a:solidFill>
                  <a:schemeClr val="tx1"/>
                </a:solidFill>
              </a:rPr>
              <a:t>ক</a:t>
            </a:r>
            <a:r>
              <a:rPr lang="bn-BD" sz="4800" dirty="0" smtClean="0">
                <a:solidFill>
                  <a:schemeClr val="tx1"/>
                </a:solidFill>
              </a:rPr>
              <a:t>। চার </a:t>
            </a:r>
            <a:endParaRPr lang="bn-BD" sz="48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7161" y="4208863"/>
            <a:ext cx="3157540" cy="64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</a:rPr>
              <a:t> </a:t>
            </a:r>
            <a:r>
              <a:rPr lang="bn-BD" sz="4000" dirty="0">
                <a:solidFill>
                  <a:schemeClr val="tx1"/>
                </a:solidFill>
              </a:rPr>
              <a:t>ক</a:t>
            </a:r>
            <a:r>
              <a:rPr lang="bn-BD" sz="4000" dirty="0" smtClean="0">
                <a:solidFill>
                  <a:schemeClr val="tx1"/>
                </a:solidFill>
              </a:rPr>
              <a:t>। বাকারা </a:t>
            </a:r>
            <a:endParaRPr lang="bn-BD" sz="24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94085" y="2671264"/>
            <a:ext cx="2387790" cy="5481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4400" dirty="0">
                <a:solidFill>
                  <a:schemeClr val="tx1"/>
                </a:solidFill>
              </a:rPr>
              <a:t>ঘ</a:t>
            </a:r>
            <a:r>
              <a:rPr lang="bn-BD" sz="4400" dirty="0" smtClean="0">
                <a:solidFill>
                  <a:schemeClr val="tx1"/>
                </a:solidFill>
              </a:rPr>
              <a:t>। তিন </a:t>
            </a:r>
            <a:endParaRPr lang="bn-BD" sz="44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68675" y="5012615"/>
            <a:ext cx="3131737" cy="64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 smtClean="0">
                <a:solidFill>
                  <a:schemeClr val="tx1"/>
                </a:solidFill>
              </a:rPr>
              <a:t> </a:t>
            </a:r>
            <a:r>
              <a:rPr lang="bn-BD" sz="3600" dirty="0">
                <a:solidFill>
                  <a:schemeClr val="tx1"/>
                </a:solidFill>
              </a:rPr>
              <a:t>গ</a:t>
            </a:r>
            <a:r>
              <a:rPr lang="bn-BD" sz="3600" dirty="0" smtClean="0">
                <a:solidFill>
                  <a:schemeClr val="tx1"/>
                </a:solidFill>
              </a:rPr>
              <a:t>। লুকমান</a:t>
            </a:r>
            <a:endParaRPr lang="bn-BD" sz="36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8113" y="1137375"/>
            <a:ext cx="4491037" cy="6400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bn-BD" sz="4400" dirty="0" smtClean="0">
                <a:latin typeface="Saroda" pitchFamily="2" charset="0"/>
              </a:rPr>
              <a:t>শিরক কত প্রকার</a:t>
            </a:r>
            <a:r>
              <a:rPr lang="en-US" sz="4400" dirty="0" smtClean="0">
                <a:latin typeface="Saroda" pitchFamily="2" charset="0"/>
              </a:rPr>
              <a:t>?</a:t>
            </a:r>
            <a:endParaRPr lang="en-US" sz="4400" dirty="0"/>
          </a:p>
        </p:txBody>
      </p:sp>
      <p:sp>
        <p:nvSpPr>
          <p:cNvPr id="16" name="Rounded Rectangle 15"/>
          <p:cNvSpPr/>
          <p:nvPr/>
        </p:nvSpPr>
        <p:spPr>
          <a:xfrm>
            <a:off x="4554215" y="4239546"/>
            <a:ext cx="2646685" cy="64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</a:rPr>
              <a:t>খ</a:t>
            </a:r>
            <a:r>
              <a:rPr lang="bn-BD" sz="3600" dirty="0" smtClean="0">
                <a:solidFill>
                  <a:schemeClr val="tx1"/>
                </a:solidFill>
              </a:rPr>
              <a:t>। নিসা </a:t>
            </a:r>
            <a:endParaRPr lang="bn-BD" sz="3600" dirty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13017" r="4521" b="36654"/>
          <a:stretch/>
        </p:blipFill>
        <p:spPr>
          <a:xfrm>
            <a:off x="2138362" y="0"/>
            <a:ext cx="4696750" cy="814164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8" name="Picture 17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7" b="25881"/>
          <a:stretch/>
        </p:blipFill>
        <p:spPr>
          <a:xfrm>
            <a:off x="1757362" y="100013"/>
            <a:ext cx="5693194" cy="83343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0110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7" grpId="2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9679186" y="6268243"/>
            <a:ext cx="564952" cy="42823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mtClean="0"/>
              <a:t> 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7264" y="1141967"/>
            <a:ext cx="643215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742950" indent="-742950">
              <a:buFont typeface="Wingdings" panose="05000000000000000000" pitchFamily="2" charset="2"/>
              <a:buChar char="v"/>
              <a:defRPr/>
            </a:pPr>
            <a:r>
              <a:rPr lang="bn-BD" sz="4000" dirty="0" smtClean="0">
                <a:solidFill>
                  <a:schemeClr val="tx1"/>
                </a:solidFill>
              </a:rPr>
              <a:t>শিরক মানবতাবিরোধী অপরাধ-</a:t>
            </a:r>
            <a:endParaRPr lang="bn-BD" sz="40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08466" y="124857"/>
            <a:ext cx="4000500" cy="558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bn-BD" sz="4400" dirty="0" smtClean="0">
                <a:solidFill>
                  <a:schemeClr val="tx1"/>
                </a:solidFill>
              </a:rPr>
              <a:t>সঠিক উত্তরে ক্লিক কর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735580" y="5393449"/>
            <a:ext cx="2236969" cy="5486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200" dirty="0" smtClean="0">
                <a:solidFill>
                  <a:schemeClr val="tx1"/>
                </a:solidFill>
              </a:rPr>
              <a:t>ঘ। </a:t>
            </a:r>
            <a:r>
              <a:rPr lang="en-US" sz="3200" dirty="0">
                <a:solidFill>
                  <a:schemeClr val="tx1"/>
                </a:solidFill>
              </a:rPr>
              <a:t>i</a:t>
            </a:r>
            <a:r>
              <a:rPr lang="en-US" sz="3200" dirty="0" smtClean="0">
                <a:solidFill>
                  <a:schemeClr val="tx1"/>
                </a:solidFill>
              </a:rPr>
              <a:t>, ii </a:t>
            </a:r>
            <a:r>
              <a:rPr lang="bn-BD" sz="3200" dirty="0" smtClean="0">
                <a:solidFill>
                  <a:schemeClr val="tx1"/>
                </a:solidFill>
              </a:rPr>
              <a:t>ও </a:t>
            </a:r>
            <a:r>
              <a:rPr lang="en-US" sz="3200" dirty="0" smtClean="0">
                <a:solidFill>
                  <a:schemeClr val="tx1"/>
                </a:solidFill>
              </a:rPr>
              <a:t>iii</a:t>
            </a:r>
            <a:endParaRPr lang="bn-BD" sz="32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95211" y="5300429"/>
            <a:ext cx="1852129" cy="6131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</a:rPr>
              <a:t> </a:t>
            </a:r>
            <a:r>
              <a:rPr lang="bn-BD" sz="3600" dirty="0">
                <a:solidFill>
                  <a:schemeClr val="tx1"/>
                </a:solidFill>
              </a:rPr>
              <a:t>ক</a:t>
            </a:r>
            <a:r>
              <a:rPr lang="bn-BD" sz="3600" dirty="0" smtClean="0">
                <a:solidFill>
                  <a:schemeClr val="tx1"/>
                </a:solidFill>
              </a:rPr>
              <a:t>।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i</a:t>
            </a:r>
            <a:r>
              <a:rPr lang="en-US" sz="3200" dirty="0" smtClean="0">
                <a:solidFill>
                  <a:schemeClr val="tx1"/>
                </a:solidFill>
              </a:rPr>
              <a:t>  </a:t>
            </a:r>
            <a:endParaRPr lang="bn-BD" sz="2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41518" y="5429656"/>
            <a:ext cx="1887516" cy="546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 smtClean="0">
                <a:solidFill>
                  <a:schemeClr val="tx1"/>
                </a:solidFill>
              </a:rPr>
              <a:t> </a:t>
            </a:r>
            <a:r>
              <a:rPr lang="bn-BD" sz="3200" dirty="0">
                <a:solidFill>
                  <a:schemeClr val="tx1"/>
                </a:solidFill>
              </a:rPr>
              <a:t>গ</a:t>
            </a:r>
            <a:r>
              <a:rPr lang="bn-BD" sz="3200" dirty="0" smtClean="0">
                <a:solidFill>
                  <a:schemeClr val="tx1"/>
                </a:solidFill>
              </a:rPr>
              <a:t>।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i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bn-BD" sz="3200" dirty="0" smtClean="0">
                <a:solidFill>
                  <a:schemeClr val="tx1"/>
                </a:solidFill>
              </a:rPr>
              <a:t>ও</a:t>
            </a:r>
            <a:r>
              <a:rPr lang="en-US" sz="3200" dirty="0" smtClean="0">
                <a:solidFill>
                  <a:schemeClr val="tx1"/>
                </a:solidFill>
              </a:rPr>
              <a:t> iii</a:t>
            </a:r>
            <a:endParaRPr lang="bn-BD" sz="32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77147" y="5426766"/>
            <a:ext cx="2061293" cy="52966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</a:rPr>
              <a:t>খ</a:t>
            </a:r>
            <a:r>
              <a:rPr lang="bn-BD" sz="3600" dirty="0" smtClean="0">
                <a:solidFill>
                  <a:schemeClr val="tx1"/>
                </a:solidFill>
              </a:rPr>
              <a:t>।</a:t>
            </a:r>
            <a:r>
              <a:rPr lang="en-US" sz="3600" dirty="0" smtClean="0">
                <a:solidFill>
                  <a:schemeClr val="tx1"/>
                </a:solidFill>
              </a:rPr>
              <a:t> ii </a:t>
            </a:r>
            <a:r>
              <a:rPr lang="bn-BD" sz="3600" dirty="0" smtClean="0">
                <a:solidFill>
                  <a:schemeClr val="tx1"/>
                </a:solidFill>
              </a:rPr>
              <a:t>ও </a:t>
            </a:r>
            <a:r>
              <a:rPr lang="en-US" sz="3600" dirty="0" smtClean="0">
                <a:solidFill>
                  <a:schemeClr val="tx1"/>
                </a:solidFill>
              </a:rPr>
              <a:t>iii </a:t>
            </a:r>
            <a:endParaRPr lang="bn-BD" sz="3600" dirty="0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13017" r="4521" b="36654"/>
          <a:stretch/>
        </p:blipFill>
        <p:spPr>
          <a:xfrm>
            <a:off x="1927133" y="128588"/>
            <a:ext cx="4696750" cy="814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7" b="25881"/>
          <a:stretch/>
        </p:blipFill>
        <p:spPr>
          <a:xfrm>
            <a:off x="1560094" y="0"/>
            <a:ext cx="5693194" cy="833438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255294" y="2062476"/>
            <a:ext cx="5459706" cy="5486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 err="1" smtClean="0">
                <a:solidFill>
                  <a:schemeClr val="tx1"/>
                </a:solidFill>
              </a:rPr>
              <a:t>i</a:t>
            </a:r>
            <a:r>
              <a:rPr lang="en-US" sz="3600" dirty="0" smtClean="0">
                <a:solidFill>
                  <a:schemeClr val="tx1"/>
                </a:solidFill>
              </a:rPr>
              <a:t>)</a:t>
            </a:r>
            <a:r>
              <a:rPr lang="bn-IN" sz="3600" smtClean="0">
                <a:solidFill>
                  <a:schemeClr val="tx1"/>
                </a:solidFill>
              </a:rPr>
              <a:t> </a:t>
            </a:r>
            <a:r>
              <a:rPr lang="bn-BD" sz="3600" smtClean="0">
                <a:solidFill>
                  <a:schemeClr val="tx1"/>
                </a:solidFill>
              </a:rPr>
              <a:t>মানুষ </a:t>
            </a:r>
            <a:r>
              <a:rPr lang="bn-BD" sz="3600" dirty="0" smtClean="0">
                <a:solidFill>
                  <a:schemeClr val="tx1"/>
                </a:solidFill>
              </a:rPr>
              <a:t>সৃষ্টির সেরা জীব বলে  </a:t>
            </a:r>
            <a:endParaRPr lang="bn-BD" sz="3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83678" y="2780626"/>
            <a:ext cx="5417035" cy="5065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 smtClean="0">
                <a:solidFill>
                  <a:schemeClr val="tx1"/>
                </a:solidFill>
              </a:rPr>
              <a:t>ii) </a:t>
            </a:r>
            <a:r>
              <a:rPr lang="bn-BD" sz="3600" dirty="0" smtClean="0">
                <a:solidFill>
                  <a:schemeClr val="tx1"/>
                </a:solidFill>
              </a:rPr>
              <a:t>মানুষের </a:t>
            </a:r>
            <a:r>
              <a:rPr lang="bn-BD" sz="3600" dirty="0" smtClean="0">
                <a:solidFill>
                  <a:schemeClr val="tx1"/>
                </a:solidFill>
              </a:rPr>
              <a:t>ম</a:t>
            </a:r>
            <a:r>
              <a:rPr lang="bn-IN" sz="3600" dirty="0" smtClean="0">
                <a:solidFill>
                  <a:schemeClr val="tx1"/>
                </a:solidFill>
              </a:rPr>
              <a:t>র্যাদা</a:t>
            </a:r>
            <a:r>
              <a:rPr lang="bn-BD" sz="3600" smtClean="0">
                <a:solidFill>
                  <a:schemeClr val="tx1"/>
                </a:solidFill>
              </a:rPr>
              <a:t> </a:t>
            </a:r>
            <a:r>
              <a:rPr lang="bn-BD" sz="3600" dirty="0" smtClean="0">
                <a:solidFill>
                  <a:schemeClr val="tx1"/>
                </a:solidFill>
              </a:rPr>
              <a:t>ক্ষুণ্ণ হয় বলে   </a:t>
            </a:r>
            <a:endParaRPr lang="bn-BD" sz="36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90120" y="3527583"/>
            <a:ext cx="5410593" cy="5311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 smtClean="0">
                <a:solidFill>
                  <a:schemeClr val="tx1"/>
                </a:solidFill>
              </a:rPr>
              <a:t>iii) </a:t>
            </a:r>
            <a:r>
              <a:rPr lang="bn-BD" sz="3600" dirty="0" smtClean="0">
                <a:solidFill>
                  <a:schemeClr val="tx1"/>
                </a:solidFill>
              </a:rPr>
              <a:t>চরম অকৃতজ্ঞতা প্রকাশ হয় বলে</a:t>
            </a:r>
            <a:endParaRPr lang="bn-BD" sz="36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00764" y="4463538"/>
            <a:ext cx="3921726" cy="5486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</a:rPr>
              <a:t> </a:t>
            </a:r>
            <a:r>
              <a:rPr lang="bn-BD" sz="4000" dirty="0" smtClean="0">
                <a:solidFill>
                  <a:schemeClr val="tx1"/>
                </a:solidFill>
              </a:rPr>
              <a:t>নিচের কোনটি সঠিক ?</a:t>
            </a:r>
            <a:endParaRPr lang="bn-BD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8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1"/>
      <p:bldP spid="10" grpId="2"/>
      <p:bldP spid="12" grpId="0" animBg="1"/>
      <p:bldP spid="15" grpId="0" animBg="1"/>
      <p:bldP spid="17" grpId="0" animBg="1"/>
      <p:bldP spid="19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62000" y="663386"/>
            <a:ext cx="7620000" cy="533400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4000" dirty="0" smtClean="0">
                <a:solidFill>
                  <a:schemeClr val="tx1"/>
                </a:solidFill>
                <a:effectLst>
                  <a:glow rad="101600">
                    <a:srgbClr val="00AFEF">
                      <a:alpha val="60000"/>
                    </a:srgbClr>
                  </a:glow>
                </a:effectLst>
              </a:rPr>
              <a:t>আগামীকাল এই প্রশ্নের উত্তর লিখে নিয়ে আসবে</a:t>
            </a:r>
            <a:endParaRPr lang="en-US" sz="4000" dirty="0">
              <a:solidFill>
                <a:schemeClr val="tx1"/>
              </a:solidFill>
              <a:effectLst>
                <a:glow rad="101600">
                  <a:srgbClr val="00AFEF">
                    <a:alpha val="60000"/>
                  </a:srgb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094" y="4303061"/>
            <a:ext cx="8216994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bn-BD" sz="4400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শিরক কীভাবে জাহান্নামের দিকে মানুষকে ধাবিত করে </a:t>
            </a:r>
            <a:r>
              <a:rPr lang="en-US" sz="4400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 </a:t>
            </a:r>
            <a:r>
              <a:rPr lang="en-US" sz="4400" dirty="0" err="1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ব্যাখ্যা</a:t>
            </a:r>
            <a:r>
              <a:rPr lang="en-US" sz="4400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 </a:t>
            </a:r>
            <a:r>
              <a:rPr lang="en-US" sz="4400" dirty="0" err="1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কর</a:t>
            </a:r>
            <a:r>
              <a:rPr lang="en-US" sz="4400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। </a:t>
            </a:r>
            <a:endParaRPr lang="en-US" sz="4400" dirty="0">
              <a:effectLst>
                <a:glow rad="101600">
                  <a:srgbClr val="00B050">
                    <a:alpha val="60000"/>
                  </a:srgbClr>
                </a:glo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" y="1360632"/>
            <a:ext cx="3964036" cy="2778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04" y="1425016"/>
            <a:ext cx="3960127" cy="271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4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1528" y="6415085"/>
            <a:ext cx="2143126" cy="357187"/>
          </a:xfrm>
        </p:spPr>
        <p:txBody>
          <a:bodyPr/>
          <a:lstStyle/>
          <a:p>
            <a:fld id="{4E7E5AC8-3C83-44F2-A42C-3F97629523CE}" type="datetime10">
              <a:rPr lang="bn-BD" sz="1200" smtClean="0">
                <a:latin typeface="NikoshBAN" panose="02000000000000000000" pitchFamily="2" charset="0"/>
              </a:rPr>
              <a:t>রবিবার, 07 আগস্ট 2016</a:t>
            </a:fld>
            <a:endParaRPr lang="en-US" sz="1200" dirty="0">
              <a:latin typeface="NikoshBAN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2439" y="6385411"/>
            <a:ext cx="428624" cy="386861"/>
          </a:xfrm>
        </p:spPr>
        <p:txBody>
          <a:bodyPr/>
          <a:lstStyle/>
          <a:p>
            <a:fld id="{B6C7F854-B571-47C3-B81D-C3C225D692F2}" type="slidenum">
              <a:rPr lang="en-US" sz="1600" smtClean="0"/>
              <a:t>2</a:t>
            </a:fld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" y="-428625"/>
            <a:ext cx="9286875" cy="7715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1998" y="3051567"/>
            <a:ext cx="139803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16600" dirty="0" err="1">
                <a:solidFill>
                  <a:srgbClr val="FF0000"/>
                </a:solidFill>
              </a:rPr>
              <a:t>স্বা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2993321" y="3054018"/>
            <a:ext cx="116410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16600" dirty="0">
                <a:solidFill>
                  <a:srgbClr val="92D050"/>
                </a:solidFill>
              </a:rPr>
              <a:t>গ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3702" y="3194443"/>
            <a:ext cx="138211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16600" dirty="0">
                <a:solidFill>
                  <a:schemeClr val="accent2"/>
                </a:solidFill>
              </a:rPr>
              <a:t>ত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7019334" y="3190770"/>
            <a:ext cx="127631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16600" dirty="0">
                <a:solidFill>
                  <a:srgbClr val="7030A0"/>
                </a:solidFill>
              </a:rPr>
              <a:t>ম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8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4" presetClass="emph" presetSubtype="0" repeatCount="indefinite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1.66667E-6 -2.96296E-6 L 1.66667E-6 -0.07222 " pathEditMode="relative" rAng="0" ptsTypes="AA">
                                          <p:cBhvr>
                                            <p:cTn id="24" dur="1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6" dur="7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7" dur="750" fill="hold">
                                              <p:stCondLst>
                                                <p:cond delay="15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8" dur="750" fill="hold">
                                              <p:stCondLst>
                                                <p:cond delay="22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2.22222E-6 -4.44444E-6 L -2.22222E-6 -0.07222 " pathEditMode="relative" rAng="0" ptsTypes="AA">
                                          <p:cBhvr>
                                            <p:cTn id="30" dur="1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31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2" dur="7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3" dur="750" fill="hold">
                                              <p:stCondLst>
                                                <p:cond delay="15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4" dur="750" fill="hold">
                                              <p:stCondLst>
                                                <p:cond delay="225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2.22222E-6 3.7037E-6 L 2.22222E-6 -0.07223 " pathEditMode="relative" rAng="0" ptsTypes="AA">
                                          <p:cBhvr>
                                            <p:cTn id="36" dur="1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37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8" dur="7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9" dur="750" fill="hold">
                                              <p:stCondLst>
                                                <p:cond delay="15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40" dur="750" fill="hold">
                                              <p:stCondLst>
                                                <p:cond delay="22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-1.85185E-6 L 0 -0.07222 " pathEditMode="relative" rAng="0" ptsTypes="AA">
                                          <p:cBhvr>
                                            <p:cTn id="42" dur="1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43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4" dur="7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5" dur="750" fill="hold">
                                              <p:stCondLst>
                                                <p:cond delay="1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46" dur="750" fill="hold">
                                              <p:stCondLst>
                                                <p:cond delay="22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repeatCount="indefinite" accel="30000" autoRev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56 -0.05718 L 2.5E-6 0.00023 " pathEditMode="relative" rAng="0" ptsTypes="AA" p14:bounceEnd="20000">
                                          <p:cBhvr>
                                            <p:cTn id="48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" y="28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7" grpId="1"/>
          <p:bldP spid="8" grpId="0"/>
          <p:bldP spid="8" grpId="1"/>
          <p:bldP spid="9" grpId="0"/>
          <p:bldP spid="9" grpId="1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4" presetClass="emph" presetSubtype="0" repeatCount="indefinite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1.66667E-6 -2.96296E-6 L 1.66667E-6 -0.07222 " pathEditMode="relative" rAng="0" ptsTypes="AA">
                                          <p:cBhvr>
                                            <p:cTn id="24" dur="1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6" dur="7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7" dur="750" fill="hold">
                                              <p:stCondLst>
                                                <p:cond delay="15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8" dur="750" fill="hold">
                                              <p:stCondLst>
                                                <p:cond delay="22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2.22222E-6 -4.44444E-6 L -2.22222E-6 -0.07222 " pathEditMode="relative" rAng="0" ptsTypes="AA">
                                          <p:cBhvr>
                                            <p:cTn id="30" dur="1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31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2" dur="7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3" dur="750" fill="hold">
                                              <p:stCondLst>
                                                <p:cond delay="15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4" dur="750" fill="hold">
                                              <p:stCondLst>
                                                <p:cond delay="225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2.22222E-6 3.7037E-6 L 2.22222E-6 -0.07223 " pathEditMode="relative" rAng="0" ptsTypes="AA">
                                          <p:cBhvr>
                                            <p:cTn id="36" dur="1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37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8" dur="7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9" dur="750" fill="hold">
                                              <p:stCondLst>
                                                <p:cond delay="15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40" dur="750" fill="hold">
                                              <p:stCondLst>
                                                <p:cond delay="22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-1.85185E-6 L 0 -0.07222 " pathEditMode="relative" rAng="0" ptsTypes="AA">
                                          <p:cBhvr>
                                            <p:cTn id="42" dur="1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43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4" dur="7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5" dur="750" fill="hold">
                                              <p:stCondLst>
                                                <p:cond delay="1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46" dur="750" fill="hold">
                                              <p:stCondLst>
                                                <p:cond delay="22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repeatCount="indefinite" accel="3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56 -0.05718 L 2.5E-6 0.00023 " pathEditMode="relative" rAng="0" ptsTypes="AA">
                                          <p:cBhvr>
                                            <p:cTn id="48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" y="28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7" grpId="1"/>
          <p:bldP spid="8" grpId="0"/>
          <p:bldP spid="8" grpId="1"/>
          <p:bldP spid="9" grpId="0"/>
          <p:bldP spid="9" grpId="1"/>
          <p:bldP spid="10" grpId="0"/>
          <p:bldP spid="10" grpId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588" y="2639860"/>
            <a:ext cx="9015412" cy="2514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dirty="0" smtClean="0">
                <a:solidFill>
                  <a:srgbClr val="CCFF99"/>
                </a:solidFill>
              </a:rPr>
              <a:t>আল্লাহ হাফেজ </a:t>
            </a:r>
            <a:endParaRPr lang="en-US" dirty="0">
              <a:solidFill>
                <a:srgbClr val="CC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4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9111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>
                <a:latin typeface="NikoshBAN" panose="02000000000000000000" pitchFamily="2" charset="0"/>
              </a:rPr>
              <a:t>রবিবার, 07 আগস্ট 2016</a:t>
            </a:fld>
            <a:endParaRPr lang="en-US" dirty="0">
              <a:latin typeface="NikoshBAN" panose="02000000000000000000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21</a:t>
            </a:fld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2394" y="-152400"/>
            <a:ext cx="3124200" cy="1161542"/>
          </a:xfrm>
          <a:prstGeom prst="rect">
            <a:avLst/>
          </a:prstGeom>
          <a:noFill/>
        </p:spPr>
        <p:txBody>
          <a:bodyPr wrap="none" rtlCol="0">
            <a:prstTxWarp prst="textCan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994" y="2362200"/>
            <a:ext cx="8763000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994" y="3505200"/>
            <a:ext cx="8742406" cy="2431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bn-BD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bn-IN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 </a:t>
            </a:r>
            <a:r>
              <a:rPr lang="bn-IN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মোঃ </a:t>
            </a:r>
            <a:r>
              <a:rPr lang="bn-BD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গোলাম জাওহার</a:t>
            </a:r>
            <a:r>
              <a:rPr lang="bn-IN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অধ্যাপক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ইসলামি আদর্শ,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সরকারি 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কলেজ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ফরিদপুর।</a:t>
            </a:r>
            <a:endParaRPr lang="bn-BD" sz="4000" dirty="0" smtClean="0">
              <a:solidFill>
                <a:srgbClr val="008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just"/>
            <a:r>
              <a:rPr lang="bn-BD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bn-IN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 </a:t>
            </a:r>
            <a:r>
              <a:rPr lang="bn-IN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মোঃ </a:t>
            </a:r>
            <a:r>
              <a:rPr lang="bn-BD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সাখাওয়াৎ হোসেন</a:t>
            </a:r>
            <a:r>
              <a:rPr lang="bn-IN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অধ্যাপক</a:t>
            </a:r>
            <a:r>
              <a:rPr lang="bn-IN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ইসলামি আদর্শ,</a:t>
            </a:r>
            <a:r>
              <a:rPr lang="bn-IN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সরকারি 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কলেজ</a:t>
            </a:r>
            <a:r>
              <a:rPr lang="bn-IN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সিলেট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IN" sz="4000" dirty="0" smtClean="0">
              <a:solidFill>
                <a:srgbClr val="008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009142"/>
            <a:ext cx="8763000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IN" sz="4000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4000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39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3200400" y="274320"/>
            <a:ext cx="2564805" cy="64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5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7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648200" y="1371600"/>
            <a:ext cx="22977" cy="4316156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81001" y="1143000"/>
            <a:ext cx="4038600" cy="481059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81000" y="3276600"/>
            <a:ext cx="40848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মোঃ সাইফুল ইসলাম</a:t>
            </a:r>
          </a:p>
          <a:p>
            <a:pPr algn="ctr"/>
            <a:r>
              <a:rPr lang="bn-BD" sz="2000" b="1" dirty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</a:t>
            </a:r>
            <a:r>
              <a:rPr lang="bn-BD" sz="2000" b="1" dirty="0" smtClean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endParaRPr lang="bn-BD" sz="2000" b="1" dirty="0">
              <a:solidFill>
                <a:srgbClr val="33CC3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b="1" dirty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সোনামুখী উচ্চ বিদ্যালয়</a:t>
            </a:r>
          </a:p>
          <a:p>
            <a:pPr algn="ctr"/>
            <a:r>
              <a:rPr lang="bn-BD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আক্কেলপুর,জয়পুরহাট।</a:t>
            </a:r>
          </a:p>
          <a:p>
            <a:pPr algn="ctr"/>
            <a:r>
              <a:rPr lang="bn-BD" sz="2800" b="1" dirty="0" smtClean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মোবাইল-০১৯১৬৩১৬১৬০</a:t>
            </a:r>
            <a:endParaRPr lang="en-US" sz="2800" b="1" dirty="0" smtClean="0">
              <a:solidFill>
                <a:srgbClr val="33CC3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saifulpcakkelpur@gmail.com</a:t>
            </a:r>
            <a:endParaRPr lang="bn-BD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953000" y="1143000"/>
            <a:ext cx="3792537" cy="4810903"/>
            <a:chOff x="4632120" y="957969"/>
            <a:chExt cx="3792537" cy="4883326"/>
          </a:xfrm>
        </p:grpSpPr>
        <p:pic>
          <p:nvPicPr>
            <p:cNvPr id="24" name="Picture 23" descr="7_BV_Islam.pdf - Adobe Reade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42" t="24327" r="30377" b="3625"/>
            <a:stretch/>
          </p:blipFill>
          <p:spPr>
            <a:xfrm>
              <a:off x="4632120" y="957969"/>
              <a:ext cx="3792537" cy="4883326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25" name="Rectangle 24"/>
            <p:cNvSpPr/>
            <p:nvPr/>
          </p:nvSpPr>
          <p:spPr>
            <a:xfrm>
              <a:off x="4967988" y="2824163"/>
              <a:ext cx="3282510" cy="153080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n-BD" sz="2800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অধ্যায়ঃ </a:t>
              </a:r>
              <a:r>
                <a:rPr lang="en-US" sz="2800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bn-BD" sz="280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১ম</a:t>
              </a:r>
              <a:r>
                <a:rPr lang="en-US" sz="280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bn-BD" sz="280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(আকাইদ) </a:t>
              </a:r>
              <a:endParaRPr lang="bn-BD" sz="28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bn-BD" sz="3200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পাঠঃ ০</a:t>
              </a:r>
              <a:r>
                <a:rPr lang="en-US" sz="3200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3</a:t>
              </a:r>
              <a:r>
                <a:rPr lang="bn-BD" sz="3200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endParaRPr lang="bn-IN" sz="32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bn-IN" sz="3200" b="1" dirty="0">
                  <a:ln w="11430"/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সময়ঃ ৫০ মিনিট</a:t>
              </a:r>
              <a:r>
                <a:rPr lang="bn-BD" sz="3200" b="1" dirty="0">
                  <a:ln w="11430"/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endParaRPr lang="bn-IN" sz="3200" b="1" dirty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9" y="1116884"/>
            <a:ext cx="2586036" cy="2312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001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A3EE-D2B2-464B-BEE7-483FE63297FC}" type="datetime10">
              <a:rPr lang="bn-BD" smtClean="0"/>
              <a:t>রবিবার, 07 আগস্ট 2016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4" y="1675560"/>
            <a:ext cx="4505325" cy="297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" y="1698845"/>
            <a:ext cx="4122420" cy="2935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829101" y="405407"/>
            <a:ext cx="762000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5400" dirty="0">
                <a:effectLst/>
                <a:latin typeface="Saroda" pitchFamily="2" charset="0"/>
              </a:rPr>
              <a:t>ছবি </a:t>
            </a:r>
            <a:r>
              <a:rPr lang="bn-BD" sz="5400" dirty="0" smtClean="0">
                <a:effectLst/>
                <a:latin typeface="Saroda" pitchFamily="2" charset="0"/>
              </a:rPr>
              <a:t>দু’টি লক্ষ কর এবং উত্তর দাও  </a:t>
            </a:r>
            <a:endParaRPr lang="en-US" sz="5400" dirty="0" err="1" smtClean="0">
              <a:effectLst/>
              <a:latin typeface="Saroda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" y="4765033"/>
            <a:ext cx="4191000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err="1" smtClean="0">
                <a:latin typeface="Saroda" pitchFamily="2" charset="0"/>
              </a:rPr>
              <a:t>প্রতিমার</a:t>
            </a:r>
            <a:r>
              <a:rPr lang="en-US" sz="3600" dirty="0" smtClean="0">
                <a:latin typeface="Saroda" pitchFamily="2" charset="0"/>
              </a:rPr>
              <a:t> </a:t>
            </a:r>
            <a:r>
              <a:rPr lang="en-US" sz="3600" dirty="0" err="1" smtClean="0">
                <a:latin typeface="Saroda" pitchFamily="2" charset="0"/>
              </a:rPr>
              <a:t>সামনে</a:t>
            </a:r>
            <a:r>
              <a:rPr lang="en-US" sz="3600" dirty="0" smtClean="0">
                <a:latin typeface="Saroda" pitchFamily="2" charset="0"/>
              </a:rPr>
              <a:t> </a:t>
            </a:r>
            <a:r>
              <a:rPr lang="en-US" sz="3600" dirty="0" err="1" smtClean="0">
                <a:latin typeface="Saroda" pitchFamily="2" charset="0"/>
              </a:rPr>
              <a:t>কিছু</a:t>
            </a:r>
            <a:r>
              <a:rPr lang="en-US" sz="3600" dirty="0" smtClean="0">
                <a:latin typeface="Saroda" pitchFamily="2" charset="0"/>
              </a:rPr>
              <a:t> </a:t>
            </a:r>
            <a:r>
              <a:rPr lang="en-US" sz="3600" dirty="0" err="1" smtClean="0">
                <a:latin typeface="Saroda" pitchFamily="2" charset="0"/>
              </a:rPr>
              <a:t>চাওয়া</a:t>
            </a:r>
            <a:r>
              <a:rPr lang="bn-BD" sz="3600" dirty="0" smtClean="0">
                <a:effectLst/>
                <a:latin typeface="Saroda" pitchFamily="2" charset="0"/>
              </a:rPr>
              <a:t>।</a:t>
            </a:r>
          </a:p>
          <a:p>
            <a:pPr algn="ctr"/>
            <a:r>
              <a:rPr lang="bn-BD" sz="3600" dirty="0" smtClean="0">
                <a:effectLst/>
                <a:latin typeface="Saroda" pitchFamily="2" charset="0"/>
              </a:rPr>
              <a:t> এটি কি ধরন</a:t>
            </a:r>
            <a:r>
              <a:rPr lang="en-US" sz="3600" dirty="0" smtClean="0">
                <a:effectLst/>
                <a:latin typeface="Saroda" pitchFamily="2" charset="0"/>
              </a:rPr>
              <a:t>ে</a:t>
            </a:r>
            <a:r>
              <a:rPr lang="bn-BD" sz="3600" dirty="0" smtClean="0">
                <a:effectLst/>
                <a:latin typeface="Saroda" pitchFamily="2" charset="0"/>
              </a:rPr>
              <a:t>র কাজ? </a:t>
            </a:r>
            <a:endParaRPr lang="en-US" sz="3600" dirty="0" err="1" smtClean="0">
              <a:effectLst/>
              <a:latin typeface="Saroda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86274" y="4741748"/>
            <a:ext cx="4648199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err="1" smtClean="0">
                <a:latin typeface="Saroda" pitchFamily="2" charset="0"/>
              </a:rPr>
              <a:t>বৌদ্ধ</a:t>
            </a:r>
            <a:r>
              <a:rPr lang="en-US" sz="3600" dirty="0" smtClean="0">
                <a:latin typeface="Saroda" pitchFamily="2" charset="0"/>
              </a:rPr>
              <a:t> </a:t>
            </a:r>
            <a:r>
              <a:rPr lang="en-US" sz="3600" dirty="0" err="1" smtClean="0">
                <a:latin typeface="Saroda" pitchFamily="2" charset="0"/>
              </a:rPr>
              <a:t>মূর্তির</a:t>
            </a:r>
            <a:r>
              <a:rPr lang="en-US" sz="3600" dirty="0" smtClean="0">
                <a:latin typeface="Saroda" pitchFamily="2" charset="0"/>
              </a:rPr>
              <a:t> </a:t>
            </a:r>
            <a:r>
              <a:rPr lang="en-US" sz="3600" dirty="0" err="1" smtClean="0">
                <a:latin typeface="Saroda" pitchFamily="2" charset="0"/>
              </a:rPr>
              <a:t>সামনে</a:t>
            </a:r>
            <a:r>
              <a:rPr lang="en-US" sz="3600" dirty="0" smtClean="0">
                <a:latin typeface="Saroda" pitchFamily="2" charset="0"/>
              </a:rPr>
              <a:t> </a:t>
            </a:r>
            <a:r>
              <a:rPr lang="en-US" sz="3600" dirty="0" err="1" smtClean="0">
                <a:latin typeface="Saroda" pitchFamily="2" charset="0"/>
              </a:rPr>
              <a:t>কিছু</a:t>
            </a:r>
            <a:r>
              <a:rPr lang="en-US" sz="3600" dirty="0" smtClean="0">
                <a:latin typeface="Saroda" pitchFamily="2" charset="0"/>
              </a:rPr>
              <a:t> </a:t>
            </a:r>
            <a:r>
              <a:rPr lang="en-US" sz="3600" dirty="0" err="1" smtClean="0">
                <a:latin typeface="Saroda" pitchFamily="2" charset="0"/>
              </a:rPr>
              <a:t>দেওয়া</a:t>
            </a:r>
            <a:r>
              <a:rPr lang="bn-BD" sz="3600" dirty="0" smtClean="0">
                <a:effectLst/>
                <a:latin typeface="Saroda" pitchFamily="2" charset="0"/>
              </a:rPr>
              <a:t>।</a:t>
            </a:r>
          </a:p>
          <a:p>
            <a:pPr algn="ctr"/>
            <a:r>
              <a:rPr lang="bn-BD" sz="3600" dirty="0" smtClean="0">
                <a:effectLst/>
                <a:latin typeface="Saroda" pitchFamily="2" charset="0"/>
              </a:rPr>
              <a:t>এটি কি ধরনের কাজ?</a:t>
            </a:r>
            <a:endParaRPr lang="en-US" sz="3600" dirty="0" err="1" smtClean="0">
              <a:effectLst/>
              <a:latin typeface="Saroda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5054706"/>
            <a:ext cx="762000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bn-BD" sz="5400" dirty="0" smtClean="0">
                <a:effectLst/>
                <a:latin typeface="Saroda" pitchFamily="2" charset="0"/>
              </a:rPr>
              <a:t>এ দু’টি </a:t>
            </a:r>
            <a:r>
              <a:rPr lang="en-US" sz="5400" dirty="0" err="1" smtClean="0">
                <a:latin typeface="Saroda" pitchFamily="2" charset="0"/>
              </a:rPr>
              <a:t>শিরক</a:t>
            </a:r>
            <a:r>
              <a:rPr lang="bn-BD" sz="5400" dirty="0" smtClean="0">
                <a:effectLst/>
                <a:latin typeface="Saroda" pitchFamily="2" charset="0"/>
              </a:rPr>
              <a:t> মূলক কাজ।  </a:t>
            </a:r>
            <a:endParaRPr lang="en-US" sz="5400" dirty="0" err="1" smtClean="0">
              <a:effectLst/>
              <a:latin typeface="Sarod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7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0039" y="6394399"/>
            <a:ext cx="2658574" cy="372161"/>
          </a:xfrm>
        </p:spPr>
        <p:txBody>
          <a:bodyPr/>
          <a:lstStyle/>
          <a:p>
            <a:fld id="{BD5D4128-3DA5-4423-81B9-A539F43574E4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600804" y="319123"/>
            <a:ext cx="5463384" cy="637489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bn-BD" sz="66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bn-BD" sz="54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জকের পাঠের বিষয়  </a:t>
            </a:r>
            <a:endParaRPr lang="en-US" sz="54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48" y="1201945"/>
            <a:ext cx="5881084" cy="3098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1" t="16504" r="4663" b="19459"/>
          <a:stretch/>
        </p:blipFill>
        <p:spPr>
          <a:xfrm>
            <a:off x="2528888" y="4586288"/>
            <a:ext cx="3641027" cy="1131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2366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980" y="1331560"/>
            <a:ext cx="6248400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rtlCol="0" anchor="ctr" anchorCtr="0">
            <a:noAutofit/>
          </a:bodyPr>
          <a:lstStyle/>
          <a:p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 পাঠ শেষে শিক্ষার্থীরা</a:t>
            </a:r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.........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216" y="2357438"/>
            <a:ext cx="8852784" cy="270843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শিরকের পরিচয় লিখতে পারবে। </a:t>
            </a:r>
            <a:endParaRPr lang="bn-IN" sz="40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/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শিরকের প্রকারভেদ বর্ণনা </a:t>
            </a:r>
            <a:r>
              <a:rPr lang="bn-IN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 </a:t>
            </a:r>
            <a:r>
              <a:rPr lang="bn-IN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bn-IN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/>
            <a:endParaRPr lang="en-US" sz="3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/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শিরকের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কুফল ও পরিণতি বিশ্লেষণ</a:t>
            </a:r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 পারবে।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155509" y="201682"/>
            <a:ext cx="2851737" cy="781078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6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</a:t>
            </a:r>
            <a:r>
              <a:rPr lang="bn-BD" sz="5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খনফল</a:t>
            </a:r>
            <a:r>
              <a:rPr lang="bn-BD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6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914400" y="321438"/>
            <a:ext cx="7238999" cy="781078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Wave1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bn-IN" b="1" spc="51" dirty="0" smtClean="0">
                <a:ln w="11430"/>
                <a:solidFill>
                  <a:srgbClr val="0000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ভিডিওটি মোনযোগ দিয়ে দেখ এবং বল</a:t>
            </a:r>
            <a:r>
              <a:rPr lang="en-US" b="1" spc="51" dirty="0" smtClean="0">
                <a:ln w="11430"/>
                <a:solidFill>
                  <a:srgbClr val="0000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..</a:t>
            </a:r>
            <a:endParaRPr lang="en-US" b="1" spc="51" dirty="0">
              <a:ln w="11430"/>
              <a:solidFill>
                <a:srgbClr val="0000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দুর্গা পূজা ১৪২১ - Durga Puja 2014 Ramakrishna Mission Dhak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813" end="662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9703" y="1120988"/>
            <a:ext cx="3352800" cy="2743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4326" y="4432252"/>
            <a:ext cx="8672511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just"/>
            <a:r>
              <a:rPr lang="bn-BD" sz="4400" dirty="0" smtClean="0">
                <a:latin typeface="Saroda" pitchFamily="2" charset="0"/>
              </a:rPr>
              <a:t>এখানে যা দেখানো হলো তা কোন ধরণের কাজ? </a:t>
            </a:r>
            <a:endParaRPr lang="en-US" sz="4400" dirty="0" err="1" smtClean="0">
              <a:effectLst/>
              <a:latin typeface="Sarod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67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95341" y="4161855"/>
            <a:ext cx="25330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অংশীদার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করা </a:t>
            </a:r>
          </a:p>
        </p:txBody>
      </p:sp>
      <p:sp>
        <p:nvSpPr>
          <p:cNvPr id="9" name="Rectangle 8"/>
          <p:cNvSpPr/>
          <p:nvPr/>
        </p:nvSpPr>
        <p:spPr>
          <a:xfrm>
            <a:off x="5398935" y="4018931"/>
            <a:ext cx="30267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সমকক্ষ মনে করা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57921" y="286821"/>
            <a:ext cx="4868671" cy="850258"/>
            <a:chOff x="1857921" y="286821"/>
            <a:chExt cx="4868671" cy="850258"/>
          </a:xfrm>
        </p:grpSpPr>
        <p:pic>
          <p:nvPicPr>
            <p:cNvPr id="4" name="Picture 3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4" t="36889" r="4663" b="19459"/>
            <a:stretch/>
          </p:blipFill>
          <p:spPr>
            <a:xfrm>
              <a:off x="1857921" y="287384"/>
              <a:ext cx="3541014" cy="84969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035103" y="286821"/>
              <a:ext cx="1691489" cy="8229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bn-BD" sz="54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bn-BD" sz="6600" dirty="0">
                  <a:latin typeface="NikoshBAN" panose="02000000000000000000" pitchFamily="2" charset="0"/>
                  <a:cs typeface="NikoshBAN" panose="02000000000000000000" pitchFamily="2" charset="0"/>
                </a:rPr>
                <a:t>অর্থ-</a:t>
              </a:r>
              <a:r>
                <a:rPr lang="bn-BD" sz="5400" dirty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endParaRPr lang="en-US" sz="54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16" y="1252125"/>
            <a:ext cx="3657600" cy="27660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3" y="1266229"/>
            <a:ext cx="3893059" cy="2740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424836" y="4683631"/>
            <a:ext cx="8433414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  <a:sp3d extrusionH="57150">
              <a:bevelT w="38100" h="38100"/>
            </a:sp3d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bn-BD" sz="4000" dirty="0" smtClean="0">
                <a:latin typeface="Saroda" pitchFamily="2" charset="0"/>
              </a:rPr>
              <a:t>আল্লাহ তা</a:t>
            </a:r>
            <a:r>
              <a:rPr lang="bn-BD" sz="4000" dirty="0">
                <a:latin typeface="Saroda" pitchFamily="2" charset="0"/>
              </a:rPr>
              <a:t>আ</a:t>
            </a:r>
            <a:r>
              <a:rPr lang="bn-BD" sz="4000" dirty="0" smtClean="0">
                <a:latin typeface="Saroda" pitchFamily="2" charset="0"/>
              </a:rPr>
              <a:t>লার সাথে অন্য কিছুকে অংশীদার করাকে শিরক বলে। </a:t>
            </a:r>
            <a:endParaRPr lang="en-US" sz="4000" dirty="0" err="1" smtClean="0">
              <a:latin typeface="Sarod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69703" y="209553"/>
            <a:ext cx="4122416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rtlCol="0" anchor="ctr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b="1" dirty="0" smtClean="0"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শিরকের প্রকারভেদ </a:t>
            </a:r>
            <a:endParaRPr lang="en-US" sz="6000" b="1" dirty="0">
              <a:solidFill>
                <a:srgbClr val="00B05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0980" y="1351128"/>
            <a:ext cx="8790938" cy="4306722"/>
            <a:chOff x="220980" y="1351128"/>
            <a:chExt cx="8790938" cy="3916908"/>
          </a:xfrm>
        </p:grpSpPr>
        <p:sp>
          <p:nvSpPr>
            <p:cNvPr id="7" name="Freeform 6"/>
            <p:cNvSpPr/>
            <p:nvPr/>
          </p:nvSpPr>
          <p:spPr>
            <a:xfrm>
              <a:off x="4639310" y="2593187"/>
              <a:ext cx="3175680" cy="49777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8888"/>
                  </a:lnTo>
                  <a:lnTo>
                    <a:pt x="3175680" y="248888"/>
                  </a:lnTo>
                  <a:lnTo>
                    <a:pt x="3175680" y="497777"/>
                  </a:lnTo>
                </a:path>
              </a:pathLst>
            </a:custGeom>
            <a:noFill/>
            <a:ln w="38100"/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4593590" y="2593187"/>
              <a:ext cx="91440" cy="49777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48888"/>
                  </a:lnTo>
                  <a:lnTo>
                    <a:pt x="51645" y="248888"/>
                  </a:lnTo>
                  <a:lnTo>
                    <a:pt x="51645" y="497777"/>
                  </a:lnTo>
                </a:path>
              </a:pathLst>
            </a:custGeom>
            <a:noFill/>
            <a:ln w="38100"/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1560933" y="2593187"/>
              <a:ext cx="3078376" cy="49777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078376" y="0"/>
                  </a:moveTo>
                  <a:lnTo>
                    <a:pt x="3078376" y="248888"/>
                  </a:lnTo>
                  <a:lnTo>
                    <a:pt x="0" y="248888"/>
                  </a:lnTo>
                  <a:lnTo>
                    <a:pt x="0" y="497777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ounded Rectangle 9"/>
            <p:cNvSpPr/>
            <p:nvPr/>
          </p:nvSpPr>
          <p:spPr>
            <a:xfrm>
              <a:off x="2769703" y="1351128"/>
              <a:ext cx="3699335" cy="124205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95" tIns="23495" rIns="23495" bIns="23495" numCol="1" spcCol="1270" anchor="ctr" anchorCtr="0">
              <a:noAutofit/>
              <a:sp3d extrusionH="57150">
                <a:bevelT w="38100" h="38100"/>
              </a:sp3d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4800" kern="1200" dirty="0" smtClean="0">
                  <a:solidFill>
                    <a:schemeClr val="tx1"/>
                  </a:solidFill>
                </a:rPr>
                <a:t>শিরক তিন প্রকার </a:t>
              </a:r>
              <a:endParaRPr lang="en-GB" sz="48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0980" y="3090965"/>
              <a:ext cx="2548723" cy="208153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95" tIns="23495" rIns="23495" bIns="23495" numCol="1" spcCol="1270" anchor="ctr" anchorCtr="0">
              <a:noAutofit/>
              <a:sp3d extrusionH="57150">
                <a:bevelT w="38100" h="38100"/>
              </a:sp3d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3200" kern="1200" dirty="0" smtClean="0">
                  <a:solidFill>
                    <a:schemeClr val="tx1"/>
                  </a:solidFill>
                </a:rPr>
                <a:t>আল্লাহ তাআলার সত্তার সাথে শিরক করা </a:t>
              </a:r>
              <a:endParaRPr lang="en-GB" sz="32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220872" y="3090965"/>
              <a:ext cx="2647665" cy="2177071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95" tIns="23495" rIns="23495" bIns="23495" numCol="1" spcCol="1270" anchor="ctr" anchorCtr="0">
              <a:noAutofit/>
              <a:sp3d extrusionH="57150">
                <a:bevelT w="38100" h="38100"/>
              </a:sp3d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3200" kern="1200" dirty="0" smtClean="0">
                  <a:solidFill>
                    <a:schemeClr val="tx1"/>
                  </a:solidFill>
                </a:rPr>
                <a:t>আল্লাহ তাআলার গুণাবলিতে অংশীদার করা </a:t>
              </a:r>
              <a:endParaRPr lang="en-GB" sz="32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319705" y="3090965"/>
              <a:ext cx="2692213" cy="2177071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95" tIns="23495" rIns="23495" bIns="23495" numCol="1" spcCol="1270" anchor="ctr" anchorCtr="0">
              <a:noAutofit/>
              <a:sp3d extrusionH="57150">
                <a:bevelT w="38100" h="38100"/>
              </a:sp3d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3200" kern="1200" dirty="0" smtClean="0">
                  <a:solidFill>
                    <a:schemeClr val="tx1"/>
                  </a:solidFill>
                </a:rPr>
                <a:t>আল্লাহ তাআলার ইবাদতে অংশীদার করা </a:t>
              </a:r>
              <a:endParaRPr lang="en-GB" sz="32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258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NikoshBAN"/>
        <a:ea typeface=""/>
        <a:cs typeface="NikoshBAN"/>
      </a:majorFont>
      <a:minorFont>
        <a:latin typeface="NikoshBAN"/>
        <a:ea typeface=""/>
        <a:cs typeface="NikoshBA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1280</TotalTime>
  <Words>980</Words>
  <Application>Microsoft Office PowerPoint</Application>
  <PresentationFormat>On-screen Show (4:3)</PresentationFormat>
  <Paragraphs>176</Paragraphs>
  <Slides>21</Slides>
  <Notes>17</Notes>
  <HiddenSlides>1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NikoshBAN</vt:lpstr>
      <vt:lpstr>Saroda</vt:lpstr>
      <vt:lpstr>Times New Roman</vt:lpstr>
      <vt:lpstr>Vrinda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 saiful</dc:creator>
  <cp:lastModifiedBy>MD. SAIFUL ISLAM</cp:lastModifiedBy>
  <cp:revision>390</cp:revision>
  <dcterms:created xsi:type="dcterms:W3CDTF">2014-10-17T17:34:05Z</dcterms:created>
  <dcterms:modified xsi:type="dcterms:W3CDTF">2016-08-07T04:28:19Z</dcterms:modified>
  <cp:contentStatus/>
</cp:coreProperties>
</file>